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4"/>
  </p:sldMasterIdLst>
  <p:notesMasterIdLst>
    <p:notesMasterId r:id="rId95"/>
  </p:notesMasterIdLst>
  <p:handoutMasterIdLst>
    <p:handoutMasterId r:id="rId96"/>
  </p:handoutMasterIdLst>
  <p:sldIdLst>
    <p:sldId id="256" r:id="rId5"/>
    <p:sldId id="270" r:id="rId6"/>
    <p:sldId id="257" r:id="rId7"/>
    <p:sldId id="271" r:id="rId8"/>
    <p:sldId id="329" r:id="rId9"/>
    <p:sldId id="330" r:id="rId10"/>
    <p:sldId id="331" r:id="rId11"/>
    <p:sldId id="272" r:id="rId12"/>
    <p:sldId id="267" r:id="rId13"/>
    <p:sldId id="273" r:id="rId14"/>
    <p:sldId id="274" r:id="rId15"/>
    <p:sldId id="277" r:id="rId16"/>
    <p:sldId id="268" r:id="rId17"/>
    <p:sldId id="275" r:id="rId18"/>
    <p:sldId id="276" r:id="rId19"/>
    <p:sldId id="279" r:id="rId20"/>
    <p:sldId id="278" r:id="rId21"/>
    <p:sldId id="262" r:id="rId22"/>
    <p:sldId id="282" r:id="rId23"/>
    <p:sldId id="288" r:id="rId24"/>
    <p:sldId id="281" r:id="rId25"/>
    <p:sldId id="348" r:id="rId26"/>
    <p:sldId id="291" r:id="rId27"/>
    <p:sldId id="319" r:id="rId28"/>
    <p:sldId id="320" r:id="rId29"/>
    <p:sldId id="349" r:id="rId30"/>
    <p:sldId id="302" r:id="rId31"/>
    <p:sldId id="295" r:id="rId32"/>
    <p:sldId id="296" r:id="rId33"/>
    <p:sldId id="339" r:id="rId34"/>
    <p:sldId id="340" r:id="rId35"/>
    <p:sldId id="352" r:id="rId36"/>
    <p:sldId id="353" r:id="rId37"/>
    <p:sldId id="292" r:id="rId38"/>
    <p:sldId id="290" r:id="rId39"/>
    <p:sldId id="318" r:id="rId40"/>
    <p:sldId id="315" r:id="rId41"/>
    <p:sldId id="334" r:id="rId42"/>
    <p:sldId id="332" r:id="rId43"/>
    <p:sldId id="333" r:id="rId44"/>
    <p:sldId id="335" r:id="rId45"/>
    <p:sldId id="336" r:id="rId46"/>
    <p:sldId id="337" r:id="rId47"/>
    <p:sldId id="354" r:id="rId48"/>
    <p:sldId id="293" r:id="rId49"/>
    <p:sldId id="294" r:id="rId50"/>
    <p:sldId id="344" r:id="rId51"/>
    <p:sldId id="269" r:id="rId52"/>
    <p:sldId id="345" r:id="rId53"/>
    <p:sldId id="343" r:id="rId54"/>
    <p:sldId id="342" r:id="rId55"/>
    <p:sldId id="261" r:id="rId56"/>
    <p:sldId id="347" r:id="rId57"/>
    <p:sldId id="346" r:id="rId58"/>
    <p:sldId id="341" r:id="rId59"/>
    <p:sldId id="298" r:id="rId60"/>
    <p:sldId id="299" r:id="rId61"/>
    <p:sldId id="300" r:id="rId62"/>
    <p:sldId id="301" r:id="rId63"/>
    <p:sldId id="317" r:id="rId64"/>
    <p:sldId id="316" r:id="rId65"/>
    <p:sldId id="304" r:id="rId66"/>
    <p:sldId id="305" r:id="rId67"/>
    <p:sldId id="306" r:id="rId68"/>
    <p:sldId id="308" r:id="rId69"/>
    <p:sldId id="325" r:id="rId70"/>
    <p:sldId id="309" r:id="rId71"/>
    <p:sldId id="307" r:id="rId72"/>
    <p:sldId id="310" r:id="rId73"/>
    <p:sldId id="312" r:id="rId74"/>
    <p:sldId id="313" r:id="rId75"/>
    <p:sldId id="311" r:id="rId76"/>
    <p:sldId id="314" r:id="rId77"/>
    <p:sldId id="326" r:id="rId78"/>
    <p:sldId id="328" r:id="rId79"/>
    <p:sldId id="263" r:id="rId80"/>
    <p:sldId id="350" r:id="rId81"/>
    <p:sldId id="351" r:id="rId82"/>
    <p:sldId id="258" r:id="rId83"/>
    <p:sldId id="283" r:id="rId84"/>
    <p:sldId id="285" r:id="rId85"/>
    <p:sldId id="287" r:id="rId86"/>
    <p:sldId id="260" r:id="rId87"/>
    <p:sldId id="324" r:id="rId88"/>
    <p:sldId id="322" r:id="rId89"/>
    <p:sldId id="303" r:id="rId90"/>
    <p:sldId id="297" r:id="rId91"/>
    <p:sldId id="321" r:id="rId92"/>
    <p:sldId id="323" r:id="rId93"/>
    <p:sldId id="355" r:id="rId94"/>
  </p:sldIdLst>
  <p:sldSz cx="12188825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599" autoAdjust="0"/>
  </p:normalViewPr>
  <p:slideViewPr>
    <p:cSldViewPr>
      <p:cViewPr varScale="1">
        <p:scale>
          <a:sx n="161" d="100"/>
          <a:sy n="161" d="100"/>
        </p:scale>
        <p:origin x="150" y="18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3072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3BB1435-26FF-43B0-B934-232BA76F76E9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2F1F3F2-AD81-443F-9233-3AB1B89AE9CC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dirty="0"/>
              <a:t>Kliknij, aby edytować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260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7943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1554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0969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1802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6711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55840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192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3518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8938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14198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529762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3443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7148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17213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8482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797934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075876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777132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7364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264627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080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1304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93639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32307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884955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80855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00649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66355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60685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61229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45961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85094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631348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10007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09483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55378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155849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9811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697007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479698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31275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067104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2425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961491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68726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859857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616314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40957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55587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363866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02700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35038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68828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9458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38605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77589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79903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778640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0571422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14430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485331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479099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70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951095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71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389433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72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62950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566309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73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933619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74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061397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75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487152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76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227169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79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501114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904089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820835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493885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0345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741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9435633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2997853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617237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514187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8869527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3893198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90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3843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81336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Autofit/>
          </a:bodyPr>
          <a:lstStyle>
            <a:lvl1pPr>
              <a:defRPr sz="54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256" name="linia" descr="Grafika linii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Dowolny kształt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8" name="Dowolny kształt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9" name="Dowolny kształt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0" name="Dowolny kształt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1" name="Dowolny kształt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2" name="Dowolny kształt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3" name="Dowolny kształt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4" name="Dowolny kształt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5" name="Dowolny kształt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6" name="Dowolny kształt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7" name="Dowolny kształt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8" name="Dowolny kształt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9" name="Dowolny kształt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0" name="Dowolny kształt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1" name="Dowolny kształt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2" name="Dowolny kształt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3" name="Dowolny kształt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4" name="Dowolny kształt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5" name="Dowolny kształt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6" name="Dowolny kształt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7" name="Dowolny kształt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8" name="Dowolny kształt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9" name="Dowolny kształt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0" name="Dowolny kształt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1" name="Dowolny kształt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2" name="Dowolny kształt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3" name="Dowolny kształt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4" name="Dowolny kształt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5" name="Dowolny kształt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6" name="Dowolny kształt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7" name="Dowolny kształt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8" name="Dowolny kształt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9" name="Dowolny kształt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0" name="Dowolny kształt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1" name="Dowolny kształt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2" name="Dowolny kształt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3" name="Dowolny kształt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4" name="Dowolny kształt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5" name="Dowolny kształt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6" name="Dowolny kształt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7" name="Dowolny kształt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8" name="Dowolny kształt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9" name="Dowolny kształt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0" name="Dowolny kształt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1" name="Dowolny kształt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2" name="Dowolny kształt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3" name="Dowolny kształt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4" name="Dowolny kształt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5" name="Dowolny kształt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6" name="Dowolny kształt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7" name="Dowolny kształt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8" name="Dowolny kształt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9" name="Dowolny kształt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0" name="Dowolny kształt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1" name="Dowolny kształt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2" name="Dowolny kształt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3" name="Dowolny kształt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4" name="Dowolny kształt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5" name="Dowolny kształt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6" name="Dowolny kształt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7" name="Dowolny kształt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8" name="Dowolny kształt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9" name="Dowolny kształt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0" name="Dowolny kształt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1" name="Dowolny kształt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2" name="Dowolny kształt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3" name="Dowolny kształt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4" name="Dowolny kształt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5" name="Dowolny kształt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6" name="Dowolny kształt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7" name="Dowolny kształt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8" name="Dowolny kształt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9" name="Dowolny kształt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0" name="Dowolny kształt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1" name="Dowolny kształt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2" name="Dowolny kształt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3" name="Dowolny kształt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4" name="Dowolny kształt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5" name="Dowolny kształt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6" name="Dowolny kształt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7" name="Dowolny kształt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8" name="Dowolny kształt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9" name="Dowolny kształt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0" name="Dowolny kształt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1" name="Dowolny kształt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2" name="Dowolny kształt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3" name="Dowolny kształt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4" name="Dowolny kształt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5" name="Dowolny kształt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6" name="Dowolny kształt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7" name="Dowolny kształt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8" name="Dowolny kształt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9" name="Dowolny kształt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0" name="Dowolny kształt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1" name="Dowolny kształt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2" name="Dowolny kształt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3" name="Dowolny kształt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4" name="Dowolny kształt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5" name="Dowolny kształt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6" name="Dowolny kształt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7" name="Dowolny kształt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8" name="Dowolny kształt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9" name="Dowolny kształt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0" name="Dowolny kształt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1" name="Dowolny kształt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2" name="Dowolny kształt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3" name="Dowolny kształt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4" name="Dowolny kształt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5" name="Dowolny kształt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6" name="Dowolny kształt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7" name="Dowolny kształt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8" name="Dowolny kształt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9" name="Dowolny kształt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0" name="Dowolny kształt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1" name="Dowolny kształt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2" name="Dowolny kształt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3" name="Dowolny kształt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4" name="Dowolny kształt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5" name="Dowolny kształt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6" name="Dowolny kształt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7" name="Dowolny kształt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8" name="Dowolny kształt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9" name="Dowolny kształt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7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Dowolny kształt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9" name="Dowolny kształt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0" name="Dowolny kształt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1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2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3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4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5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4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5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6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7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8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9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0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1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2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3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4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5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6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7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8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9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0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1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2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3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4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5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6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7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8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9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0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1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2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3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4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5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6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7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8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9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0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1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2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3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4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5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6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7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8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9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0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1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2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3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4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5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6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7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8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9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80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81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D2790F-42FB-447C-A0FA-BB4DA495FC29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7" name="linia" descr="Grafika linii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Dowolny kształt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9" name="Dowolny kształt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0" name="Dowolny kształt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1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2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3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4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5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4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5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6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7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8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9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0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1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2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3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4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5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6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7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8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9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0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1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2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3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4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5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6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7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8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9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0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1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2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3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4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5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6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7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8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9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0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1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2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3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4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5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6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7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8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9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0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1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2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3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4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5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6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7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8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9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80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81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 rtlCol="0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pl-PL" dirty="0"/>
              <a:t>Kliknij, aby edytować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AA0249-7135-4306-9E8E-3963C8AF18A8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67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Dowolny kształt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9" name="Dowolny kształt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0" name="Dowolny kształt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1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2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3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4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5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6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7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8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9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0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1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2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3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4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5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6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7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8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9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0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1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2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3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4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5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6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7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8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9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0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1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2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3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4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5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6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7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8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9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0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1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2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3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4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5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6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7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8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9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0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1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2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3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4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5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6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7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8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9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0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1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2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3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4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5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6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7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8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9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40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41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22C426-BE82-4BBF-A7E8-5EBB385F9A51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rtlCol="0" anchor="b">
            <a:noAutofit/>
          </a:bodyPr>
          <a:lstStyle>
            <a:lvl1pPr algn="l">
              <a:defRPr sz="4400" b="0" cap="none" baseline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255" name="linia" descr="Grafika linii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Dowolny kształt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7" name="Dowolny kształt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8" name="Dowolny kształt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9" name="Dowolny kształt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0" name="Dowolny kształt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1" name="Dowolny kształt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2" name="Dowolny kształt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3" name="Dowolny kształt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4" name="Dowolny kształt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5" name="Dowolny kształt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6" name="Dowolny kształt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7" name="Dowolny kształt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8" name="Dowolny kształt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9" name="Dowolny kształt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0" name="Dowolny kształt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1" name="Dowolny kształt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2" name="Dowolny kształt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3" name="Dowolny kształt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4" name="Dowolny kształt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5" name="Dowolny kształt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6" name="Dowolny kształt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7" name="Dowolny kształt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8" name="Dowolny kształt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9" name="Dowolny kształt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0" name="Dowolny kształt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1" name="Dowolny kształt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2" name="Dowolny kształt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3" name="Dowolny kształt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4" name="Dowolny kształt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5" name="Dowolny kształt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6" name="Dowolny kształt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7" name="Dowolny kształt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8" name="Dowolny kształt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9" name="Dowolny kształt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0" name="Dowolny kształt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1" name="Dowolny kształt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2" name="Dowolny kształt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3" name="Dowolny kształt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4" name="Dowolny kształt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5" name="Dowolny kształt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6" name="Dowolny kształt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7" name="Dowolny kształt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8" name="Dowolny kształt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9" name="Dowolny kształt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0" name="Dowolny kształt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1" name="Dowolny kształt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2" name="Dowolny kształt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3" name="Dowolny kształt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4" name="Dowolny kształt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5" name="Dowolny kształt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6" name="Dowolny kształt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7" name="Dowolny kształt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8" name="Dowolny kształt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9" name="Dowolny kształt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0" name="Dowolny kształt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1" name="Dowolny kształt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2" name="Dowolny kształt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3" name="Dowolny kształt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4" name="Dowolny kształt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5" name="Dowolny kształt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6" name="Dowolny kształt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7" name="Dowolny kształt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8" name="Dowolny kształt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9" name="Dowolny kształt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0" name="Dowolny kształt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1" name="Dowolny kształt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2" name="Dowolny kształt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3" name="Dowolny kształt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4" name="Dowolny kształt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5" name="Dowolny kształt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6" name="Dowolny kształt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7" name="Dowolny kształt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8" name="Dowolny kształt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9" name="Dowolny kształt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0" name="Dowolny kształt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1" name="Dowolny kształt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2" name="Dowolny kształt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3" name="Dowolny kształt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4" name="Dowolny kształt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5" name="Dowolny kształt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6" name="Dowolny kształt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7" name="Dowolny kształt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8" name="Dowolny kształt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9" name="Dowolny kształt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0" name="Dowolny kształt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1" name="Dowolny kształt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2" name="Dowolny kształt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3" name="Dowolny kształt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4" name="Dowolny kształt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5" name="Dowolny kształt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6" name="Dowolny kształt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7" name="Dowolny kształt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8" name="Dowolny kształt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9" name="Dowolny kształt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0" name="Dowolny kształt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1" name="Dowolny kształt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2" name="Dowolny kształt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3" name="Dowolny kształt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4" name="Dowolny kształt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5" name="Dowolny kształt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6" name="Dowolny kształt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7" name="Dowolny kształt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8" name="Dowolny kształt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9" name="Dowolny kształt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0" name="Dowolny kształt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1" name="Dowolny kształt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2" name="Dowolny kształt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3" name="Dowolny kształt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4" name="Dowolny kształt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5" name="Dowolny kształt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6" name="Dowolny kształt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7" name="Dowolny kształt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8" name="Dowolny kształt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9" name="Dowolny kształt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0" name="Dowolny kształt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1" name="Dowolny kształt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2" name="Dowolny kształt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3" name="Dowolny kształt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4" name="Dowolny kształt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5" name="Dowolny kształt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6" name="Dowolny kształt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7" name="Dowolny kształt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8" name="Dowolny kształt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2CC1AC-2EA9-46A4-979E-0CC91157F751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58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Dowolny kształt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0" name="Dowolny kształt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1" name="Dowolny kształt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2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3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4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5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6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7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8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9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0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1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2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3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4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5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6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7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8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9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0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1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2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3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4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5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6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7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8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9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0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1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2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3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4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5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6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7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8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9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0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1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2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3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4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5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6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7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8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9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0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1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2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3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4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5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6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7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8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9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0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1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2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3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4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5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6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7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8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9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0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1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2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DCC613-FE3B-4C22-AEEB-28E778C08C0C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60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Dowolny kształt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2" name="Dowolny kształt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3" name="Dowolny kształt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4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5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6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7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8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9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0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1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2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3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4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5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6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7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8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9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0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1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2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3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4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5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6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7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8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9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0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1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2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3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4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5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6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7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8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9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0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1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2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3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4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5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6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7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8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9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0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1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2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3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4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5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6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7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8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9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0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1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2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3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4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5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6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7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8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9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0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1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2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3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4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5E05A6-FB92-4B93-96E0-66FC69E3DA5C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85" name="Zawartość — symbol zastępczy 3"/>
          <p:cNvSpPr>
            <a:spLocks noGrp="1"/>
          </p:cNvSpPr>
          <p:nvPr>
            <p:ph sz="half" idx="13"/>
          </p:nvPr>
        </p:nvSpPr>
        <p:spPr>
          <a:xfrm>
            <a:off x="6246812" y="2819400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56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Dowolny kształt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58" name="Dowolny kształt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59" name="Dowolny kształt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0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1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2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3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4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5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6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7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8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9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0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1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2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3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4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5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6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7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8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9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0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1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2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3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4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5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6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7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8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9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0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1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2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3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4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5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6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7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8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9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0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1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2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3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4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5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6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7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8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9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0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1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2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3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4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5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6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7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8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9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0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1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2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3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4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5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6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7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8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9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0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3B8107-1558-4355-BD00-7072B82C4D92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692038-42AB-44DB-B19F-A44D13DD4984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grpSp>
        <p:nvGrpSpPr>
          <p:cNvPr id="615" name="ramka" descr="Grafika ramki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upa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upa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Dowolny kształt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Dowolny kształt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Dowolny kształt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upa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Dowolny kształt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Dowolny kształt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Dowolny kształt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upa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upa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Dowolny kształt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Dowolny kształt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Dowolny kształt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upa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Dowolny kształt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Dowolny kształt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Dowolny kształt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79318D-F4E1-46E7-BAD4-732E7BA81888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grpSp>
        <p:nvGrpSpPr>
          <p:cNvPr id="614" name="ramka" descr="Grafika ramki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upa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upa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Dowolny kształt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Dowolny kształt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Dowolny kształt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upa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Dowolny kształt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Dowolny kształt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Dowolny kształt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upa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upa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Dowolny kształt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Dowolny kształt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Dowolny kształt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upa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Dowolny kształt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Dowolny kształt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Dowolny kształt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Dowolny kształt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Dowolny kształt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Dowolny kształt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Dowolny kształt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Dowolny kształt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Dowolny kształt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Dowolny kształt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Dowolny kształt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Dowolny kształt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Dowolny kształt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Dowolny kształt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Dowolny kształt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Dowolny kształt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Dowolny kształt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Dowolny kształt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Dowolny kształt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Dowolny kształt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Dowolny kształt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Dowolny kształt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Dowolny kształt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Dowolny kształt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Dowolny kształt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Dowolny kształt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Dowolny kształt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Dowolny kształt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Dowolny kształt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Dowolny kształt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Dowolny kształt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Dowolny kształt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Dowolny kształt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Dowolny kształt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Dowolny kształt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Dowolny kształt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Dowolny kształt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Dowolny kształt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Dowolny kształt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Dowolny kształt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Dowolny kształt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Dowolny kształt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Dowolny kształt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Dowolny kształt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Dowolny kształt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Dowolny kształt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Dowolny kształt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Dowolny kształt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Dowolny kształt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Dowolny kształt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Dowolny kształt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Dowolny kształt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Dowolny kształt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Dowolny kształt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Dowolny kształt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Dowolny kształt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Dowolny kształt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Dowolny kształt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Dowolny kształt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Dowolny kształt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Dowolny kształt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Dowolny kształt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Dowolny kształt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Dowolny kształt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Dowolny kształt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Dowolny kształt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Dowolny kształt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Dowolny kształt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Dowolny kształt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Dowolny kształt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Dowolny kształt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Dowolny kształt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Dowolny kształt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Dowolny kształt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534BA3-2385-43C0-A14A-2331EC9BE71A}" type="datetime1">
              <a:rPr lang="pl-PL" smtClean="0"/>
              <a:t>14.03.2024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30BB7BC-BBB2-49EB-8F49-2F902B9F46A4}" type="datetime1">
              <a:rPr lang="pl-PL" noProof="0" smtClean="0"/>
              <a:t>14.03.2024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5BA54BD-C84D-46CE-8B72-31BFB26ABA43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l-PL" dirty="0"/>
              <a:t>Ostry brzuch </a:t>
            </a:r>
            <a:br>
              <a:rPr lang="pl-PL" dirty="0"/>
            </a:br>
            <a:r>
              <a:rPr lang="pl-PL" dirty="0"/>
              <a:t>– mój pierwszy dyżur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lnSpcReduction="10000"/>
          </a:bodyPr>
          <a:lstStyle/>
          <a:p>
            <a:pPr rtl="0"/>
            <a:r>
              <a:rPr lang="pl-PL" dirty="0"/>
              <a:t>Oskar Bożek</a:t>
            </a:r>
          </a:p>
          <a:p>
            <a:pPr rtl="0"/>
            <a:r>
              <a:rPr lang="pl-PL" dirty="0"/>
              <a:t>Katedra Radiologii i Medycyny Nuklearnej</a:t>
            </a:r>
          </a:p>
          <a:p>
            <a:pPr rtl="0"/>
            <a:r>
              <a:rPr lang="pl-PL" dirty="0"/>
              <a:t>Śląskiego Uniwersytetu Medycznego w Katowicach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7788" y="332656"/>
            <a:ext cx="9143998" cy="1020762"/>
          </a:xfrm>
        </p:spPr>
        <p:txBody>
          <a:bodyPr rtlCol="0"/>
          <a:lstStyle/>
          <a:p>
            <a:pPr rtl="0"/>
            <a:r>
              <a:rPr lang="pl-PL" dirty="0"/>
              <a:t>RTG jamy brzusznej 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CDD30389-8B0D-0C2F-7423-BFA5BFBA0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8724" y="0"/>
            <a:ext cx="6490101" cy="6858000"/>
          </a:xfrm>
        </p:spPr>
      </p:pic>
      <p:sp>
        <p:nvSpPr>
          <p:cNvPr id="10" name="Zawartość — symbol zastępczy 4">
            <a:extLst>
              <a:ext uri="{FF2B5EF4-FFF2-40B4-BE49-F238E27FC236}">
                <a16:creationId xmlns:a16="http://schemas.microsoft.com/office/drawing/2014/main" id="{740EEF31-27C9-227F-CE2B-A679ECDCED5D}"/>
              </a:ext>
            </a:extLst>
          </p:cNvPr>
          <p:cNvSpPr txBox="1">
            <a:spLocks/>
          </p:cNvSpPr>
          <p:nvPr/>
        </p:nvSpPr>
        <p:spPr>
          <a:xfrm>
            <a:off x="477788" y="1976379"/>
            <a:ext cx="4419599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Czy OK? </a:t>
            </a:r>
          </a:p>
        </p:txBody>
      </p:sp>
    </p:spTree>
    <p:extLst>
      <p:ext uri="{BB962C8B-B14F-4D97-AF65-F5344CB8AC3E}">
        <p14:creationId xmlns:p14="http://schemas.microsoft.com/office/powerpoint/2010/main" val="411853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CDD30389-8B0D-0C2F-7423-BFA5BFBA0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8724" y="0"/>
            <a:ext cx="6490101" cy="6858000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E5D8C3A-FA03-2E63-B3D4-21FAA420B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92841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8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RTG jamy brzusznej promieniem poziomym na boku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9F981784-6FB9-F9A7-FD01-3DF8F0A0DF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07" y="1707328"/>
            <a:ext cx="8498610" cy="5150672"/>
          </a:xfrm>
        </p:spPr>
      </p:pic>
    </p:spTree>
    <p:extLst>
      <p:ext uri="{BB962C8B-B14F-4D97-AF65-F5344CB8AC3E}">
        <p14:creationId xmlns:p14="http://schemas.microsoft.com/office/powerpoint/2010/main" val="4086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RTG jamy brzusznej promieniem poziomym na boku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D92CED4B-B937-279B-0283-EF8015B209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3699" y="685238"/>
            <a:ext cx="4619199" cy="6650337"/>
          </a:xfrm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90E17638-73E5-931C-BEF9-3F50791B9E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6447" y="703954"/>
            <a:ext cx="4680520" cy="6530211"/>
          </a:xfrm>
        </p:spPr>
      </p:pic>
    </p:spTree>
    <p:extLst>
      <p:ext uri="{BB962C8B-B14F-4D97-AF65-F5344CB8AC3E}">
        <p14:creationId xmlns:p14="http://schemas.microsoft.com/office/powerpoint/2010/main" val="2237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Patologia? Niekoniecznie…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D92CED4B-B937-279B-0283-EF8015B209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3699" y="685238"/>
            <a:ext cx="4619199" cy="6650337"/>
          </a:xfrm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90E17638-73E5-931C-BEF9-3F50791B9E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6447" y="703954"/>
            <a:ext cx="4680520" cy="6530211"/>
          </a:xfrm>
        </p:spPr>
      </p:pic>
    </p:spTree>
    <p:extLst>
      <p:ext uri="{BB962C8B-B14F-4D97-AF65-F5344CB8AC3E}">
        <p14:creationId xmlns:p14="http://schemas.microsoft.com/office/powerpoint/2010/main" val="264359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Patologia? Niekoniecznie…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1036B2A-3815-D9EE-10FA-AF45C074B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908376"/>
          </a:xfrm>
        </p:spPr>
        <p:txBody>
          <a:bodyPr>
            <a:normAutofit fontScale="70000" lnSpcReduction="20000"/>
          </a:bodyPr>
          <a:lstStyle/>
          <a:p>
            <a:r>
              <a:rPr lang="pl-PL" dirty="0"/>
              <a:t>Zdjęcia RTG jamy brzusznej w projekcji AP w pozycji leżącej na boku poziomym promieniem. </a:t>
            </a:r>
          </a:p>
          <a:p>
            <a:r>
              <a:rPr lang="pl-PL" dirty="0"/>
              <a:t>Dane ze skierowania: brak </a:t>
            </a:r>
          </a:p>
          <a:p>
            <a:r>
              <a:rPr lang="pl-PL" dirty="0"/>
              <a:t>Z relacji technika wykonującego badanie - zdjęcie wykonano bezpośrednio po badaniu </a:t>
            </a:r>
            <a:r>
              <a:rPr lang="pl-PL" dirty="0" err="1"/>
              <a:t>kolonoskopowym</a:t>
            </a:r>
            <a:r>
              <a:rPr lang="pl-PL" dirty="0"/>
              <a:t>.</a:t>
            </a:r>
          </a:p>
          <a:p>
            <a:r>
              <a:rPr lang="pl-PL" dirty="0"/>
              <a:t> Radiologicznych cech perforacji przewodu pokarmowego w wykonanej projekcji nie uwidoczniono. Pętle jelita pod powłokami rozdęte, z poziomami płyn - gaz - w pierwszej kolejności po </a:t>
            </a:r>
            <a:r>
              <a:rPr lang="pl-PL" dirty="0" err="1"/>
              <a:t>kolonoskopii</a:t>
            </a:r>
            <a:r>
              <a:rPr lang="pl-PL" dirty="0"/>
              <a:t>, wskazana korelacja z obrazem klinicznym i ewentualna dalsza kontrola. </a:t>
            </a:r>
          </a:p>
          <a:p>
            <a:r>
              <a:rPr lang="pl-PL" sz="2000" dirty="0"/>
              <a:t>Zwracają uwagę obszary zagęszczeń zlokalizowane </a:t>
            </a:r>
            <a:r>
              <a:rPr lang="pl-PL" sz="2000" dirty="0" err="1"/>
              <a:t>okołooskrzelowo</a:t>
            </a:r>
            <a:r>
              <a:rPr lang="pl-PL" sz="2000" dirty="0"/>
              <a:t> na poziomie dolnych pól płucnych - możliwy wynik fazy oddechowej, do korelacji z obrazem klinicznym, ewentualna dalsza ocena w badaniu celowanym.</a:t>
            </a:r>
            <a:endParaRPr lang="pl-PL" dirty="0"/>
          </a:p>
        </p:txBody>
      </p:sp>
      <p:pic>
        <p:nvPicPr>
          <p:cNvPr id="7" name="Symbol zastępczy zawartości 7">
            <a:extLst>
              <a:ext uri="{FF2B5EF4-FFF2-40B4-BE49-F238E27FC236}">
                <a16:creationId xmlns:a16="http://schemas.microsoft.com/office/drawing/2014/main" id="{23E27B96-5B13-5D6B-DFB0-16BD77DCD8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8076" y="1020669"/>
            <a:ext cx="4104456" cy="5908220"/>
          </a:xfrm>
        </p:spPr>
      </p:pic>
    </p:spTree>
    <p:extLst>
      <p:ext uri="{BB962C8B-B14F-4D97-AF65-F5344CB8AC3E}">
        <p14:creationId xmlns:p14="http://schemas.microsoft.com/office/powerpoint/2010/main" val="61346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748" y="274638"/>
            <a:ext cx="3096344" cy="6583362"/>
          </a:xfrm>
        </p:spPr>
        <p:txBody>
          <a:bodyPr rtlCol="0"/>
          <a:lstStyle/>
          <a:p>
            <a:pPr rtl="0"/>
            <a:r>
              <a:rPr lang="pl-PL" dirty="0"/>
              <a:t>RTG jamy brzusznej promieniem poziomym na boku</a:t>
            </a:r>
          </a:p>
        </p:txBody>
      </p:sp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id="{4E2EED9E-2DFC-508C-8B68-1C6649C576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0594" y="0"/>
            <a:ext cx="8895681" cy="6858000"/>
          </a:xfrm>
        </p:spPr>
      </p:pic>
    </p:spTree>
    <p:extLst>
      <p:ext uri="{BB962C8B-B14F-4D97-AF65-F5344CB8AC3E}">
        <p14:creationId xmlns:p14="http://schemas.microsoft.com/office/powerpoint/2010/main" val="382322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748" y="274638"/>
            <a:ext cx="3096344" cy="6583362"/>
          </a:xfrm>
        </p:spPr>
        <p:txBody>
          <a:bodyPr rtlCol="0"/>
          <a:lstStyle/>
          <a:p>
            <a:pPr rtl="0"/>
            <a:r>
              <a:rPr lang="pl-PL" dirty="0"/>
              <a:t>RTG jamy brzusznej promieniem poziomym na boku</a:t>
            </a:r>
          </a:p>
        </p:txBody>
      </p:sp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id="{4E2EED9E-2DFC-508C-8B68-1C6649C576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594" y="0"/>
            <a:ext cx="8895681" cy="6858000"/>
          </a:xfrm>
        </p:spPr>
      </p:pic>
    </p:spTree>
    <p:extLst>
      <p:ext uri="{BB962C8B-B14F-4D97-AF65-F5344CB8AC3E}">
        <p14:creationId xmlns:p14="http://schemas.microsoft.com/office/powerpoint/2010/main" val="135348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91C60FA-D82F-4802-D833-467AED8A7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0"/>
            <a:ext cx="5014293" cy="684303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06633CD-97CA-F74C-E048-83188479D28B}"/>
              </a:ext>
            </a:extLst>
          </p:cNvPr>
          <p:cNvSpPr txBox="1"/>
          <p:nvPr/>
        </p:nvSpPr>
        <p:spPr>
          <a:xfrm>
            <a:off x="333772" y="2708920"/>
            <a:ext cx="60936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RTG jamy brzusznej w projekcji AP </a:t>
            </a:r>
            <a:br>
              <a:rPr lang="pl-PL" dirty="0"/>
            </a:br>
            <a:r>
              <a:rPr lang="pl-PL" dirty="0"/>
              <a:t>Cech perforacji przewodu pokarmowego na wykonanym zdjęciu nie stwierdza się.</a:t>
            </a:r>
            <a:br>
              <a:rPr lang="pl-PL" dirty="0"/>
            </a:br>
            <a:r>
              <a:rPr lang="pl-PL" dirty="0"/>
              <a:t>Liczne poziomy płynów w śródbrzuszu lewym - cechy </a:t>
            </a:r>
            <a:r>
              <a:rPr lang="pl-PL" dirty="0" err="1"/>
              <a:t>subileus</a:t>
            </a:r>
            <a:r>
              <a:rPr lang="pl-PL" dirty="0"/>
              <a:t>. Szerokość pętli jelita cienkiego do 20 mm</a:t>
            </a:r>
          </a:p>
        </p:txBody>
      </p:sp>
    </p:spTree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91C60FA-D82F-4802-D833-467AED8A7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2044" y="0"/>
            <a:ext cx="5688632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Definicja „ostrego brzucha” - ICD</a:t>
            </a: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endParaRPr lang="en-US" dirty="0"/>
          </a:p>
          <a:p>
            <a:pPr rtl="0"/>
            <a:r>
              <a:rPr lang="en-US" i="1" dirty="0"/>
              <a:t>R10.0</a:t>
            </a:r>
            <a:r>
              <a:rPr lang="pl-PL" i="1" dirty="0"/>
              <a:t> </a:t>
            </a:r>
            <a:r>
              <a:rPr lang="en-US" dirty="0"/>
              <a:t>Acute abdomen</a:t>
            </a:r>
            <a:r>
              <a:rPr lang="pl-PL" dirty="0"/>
              <a:t> - </a:t>
            </a:r>
            <a:r>
              <a:rPr lang="en-US" dirty="0"/>
              <a:t>Severe abdominal pain (generalized)(localized)(with abdominal rigidity) </a:t>
            </a:r>
          </a:p>
          <a:p>
            <a:pPr rtl="0"/>
            <a:r>
              <a:rPr lang="pl-PL" i="1" dirty="0"/>
              <a:t>R10</a:t>
            </a:r>
            <a:r>
              <a:rPr lang="pl-PL" dirty="0"/>
              <a:t>.</a:t>
            </a:r>
            <a:r>
              <a:rPr lang="pl-PL" i="1" dirty="0"/>
              <a:t>0</a:t>
            </a:r>
            <a:r>
              <a:rPr lang="pl-PL" dirty="0"/>
              <a:t> Ostry brzuch -  Silny ból brzucha (uogólniony) (zlokalizowany) (ze wzmożonym napięciem powłok).</a:t>
            </a:r>
            <a:endParaRPr lang="en-US" dirty="0"/>
          </a:p>
          <a:p>
            <a:pPr lvl="2"/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454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91C60FA-D82F-4802-D833-467AED8A7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3673" y="7670"/>
            <a:ext cx="6048672" cy="678717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E4C9B4E-0CAA-DAAA-BBAF-25DDE9379B10}"/>
              </a:ext>
            </a:extLst>
          </p:cNvPr>
          <p:cNvSpPr txBox="1"/>
          <p:nvPr/>
        </p:nvSpPr>
        <p:spPr>
          <a:xfrm>
            <a:off x="23484" y="1772816"/>
            <a:ext cx="609367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Pacjentka bez dolegliwości ze strony jamy brzusznej, bez zaburzeń pasażu  , brzuch miękki , niebolesny, (przed 2 laty </a:t>
            </a:r>
            <a:r>
              <a:rPr lang="pl-PL" dirty="0" err="1"/>
              <a:t>kolonoskopia</a:t>
            </a:r>
            <a:r>
              <a:rPr lang="pl-PL" dirty="0"/>
              <a:t>)</a:t>
            </a:r>
          </a:p>
          <a:p>
            <a:r>
              <a:rPr lang="pl-PL" dirty="0"/>
              <a:t>w chwili obecnej brak wskazań do pilnej diagnostyki</a:t>
            </a: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dirty="0"/>
              <a:t>RTG jamy brzusznej w projekcji AP </a:t>
            </a:r>
            <a:br>
              <a:rPr lang="pl-PL" dirty="0"/>
            </a:br>
            <a:r>
              <a:rPr lang="pl-PL" dirty="0"/>
              <a:t>Nasilone prawoboczne skrzywienie pogranicza Th-L kręgosłupa. Po stronie lewej bańka gazu najpewniej w żołądku z poziomem płyn gaz do 100 mm długości. Gaz również w zagięciu śledzionowym okrężnicy. Do rozważenia powtórzenie zdjęcia po odbarczeniu żołądka sondą. Stan po </a:t>
            </a:r>
            <a:r>
              <a:rPr lang="pl-PL" dirty="0" err="1"/>
              <a:t>cholecystektomii</a:t>
            </a:r>
            <a:r>
              <a:rPr lang="pl-PL" dirty="0"/>
              <a:t> laparoskopowej. Obraz nierozstrzygający jednoznacznie w kierunku niedrożności/perforacji.</a:t>
            </a:r>
          </a:p>
        </p:txBody>
      </p:sp>
    </p:spTree>
    <p:extLst>
      <p:ext uri="{BB962C8B-B14F-4D97-AF65-F5344CB8AC3E}">
        <p14:creationId xmlns:p14="http://schemas.microsoft.com/office/powerpoint/2010/main" val="321378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FE3A71C-305E-37E1-4296-37510ECC6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53" y="0"/>
            <a:ext cx="5905262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95AB415-3B32-8777-055D-17883EA104B5}"/>
              </a:ext>
            </a:extLst>
          </p:cNvPr>
          <p:cNvSpPr txBox="1"/>
          <p:nvPr/>
        </p:nvSpPr>
        <p:spPr>
          <a:xfrm>
            <a:off x="190966" y="2276872"/>
            <a:ext cx="60936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RTG jamy brzusznej w projekcji AP </a:t>
            </a:r>
            <a:br>
              <a:rPr lang="pl-PL" dirty="0"/>
            </a:br>
            <a:r>
              <a:rPr lang="pl-PL" dirty="0"/>
              <a:t>W nadbrzuszu środkowym i lewym liczne </a:t>
            </a:r>
            <a:r>
              <a:rPr lang="pl-PL" dirty="0" err="1"/>
              <a:t>pętje</a:t>
            </a:r>
            <a:r>
              <a:rPr lang="pl-PL" dirty="0"/>
              <a:t> o morfologii jelita cienkiego rozdęte gazem szerokości do 52 mm - obraz jak w niedrożności przewodu pokarmowego. </a:t>
            </a:r>
            <a:br>
              <a:rPr lang="pl-PL" dirty="0"/>
            </a:br>
            <a:r>
              <a:rPr lang="pl-PL" dirty="0"/>
              <a:t>Cech perforacji przewodu pokarmowego na wykonanym zdjęciu nie stwierdza się.</a:t>
            </a:r>
          </a:p>
        </p:txBody>
      </p:sp>
    </p:spTree>
    <p:extLst>
      <p:ext uri="{BB962C8B-B14F-4D97-AF65-F5344CB8AC3E}">
        <p14:creationId xmlns:p14="http://schemas.microsoft.com/office/powerpoint/2010/main" val="248506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91C60FA-D82F-4802-D833-467AED8A7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3673" y="0"/>
            <a:ext cx="6048672" cy="680251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E4C9B4E-0CAA-DAAA-BBAF-25DDE9379B10}"/>
              </a:ext>
            </a:extLst>
          </p:cNvPr>
          <p:cNvSpPr txBox="1"/>
          <p:nvPr/>
        </p:nvSpPr>
        <p:spPr>
          <a:xfrm>
            <a:off x="23484" y="1772816"/>
            <a:ext cx="6093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RTG jamy brzusznej w projekcji AP</a:t>
            </a:r>
          </a:p>
          <a:p>
            <a:r>
              <a:rPr lang="pl-PL" dirty="0"/>
              <a:t>Cech perforacji ani niedrożności przewodu pokarmowego |</a:t>
            </a:r>
            <a:br>
              <a:rPr lang="pl-PL" dirty="0"/>
            </a:br>
            <a:r>
              <a:rPr lang="pl-PL" dirty="0"/>
              <a:t>na wykonanym zdjęciu nie stwierdza się. </a:t>
            </a:r>
          </a:p>
          <a:p>
            <a:r>
              <a:rPr lang="pl-PL" dirty="0"/>
              <a:t>Zmiany zwyrodnieniowe kręgosłupa.</a:t>
            </a:r>
          </a:p>
        </p:txBody>
      </p:sp>
    </p:spTree>
    <p:extLst>
      <p:ext uri="{BB962C8B-B14F-4D97-AF65-F5344CB8AC3E}">
        <p14:creationId xmlns:p14="http://schemas.microsoft.com/office/powerpoint/2010/main" val="1341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6BACC5D9-F483-2A17-8BD5-810E9EDB1F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84" y="0"/>
            <a:ext cx="5608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5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95AB415-3B32-8777-055D-17883EA104B5}"/>
              </a:ext>
            </a:extLst>
          </p:cNvPr>
          <p:cNvSpPr txBox="1"/>
          <p:nvPr/>
        </p:nvSpPr>
        <p:spPr>
          <a:xfrm>
            <a:off x="117748" y="2060848"/>
            <a:ext cx="537433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/>
              <a:t>Rtg</a:t>
            </a:r>
            <a:r>
              <a:rPr lang="pl-PL" dirty="0"/>
              <a:t> jamy brzusznej w projekcji AP na siedząco.</a:t>
            </a:r>
          </a:p>
          <a:p>
            <a:endParaRPr lang="pl-PL" dirty="0"/>
          </a:p>
          <a:p>
            <a:r>
              <a:rPr lang="pl-PL" dirty="0"/>
              <a:t>Wolny gaz pod kopułą przepony po stronie prawej grubości płaszcza do 8,5mm - cechy perforacji przewodu pokarmowego.</a:t>
            </a:r>
          </a:p>
          <a:p>
            <a:r>
              <a:rPr lang="pl-PL" dirty="0"/>
              <a:t>Pętle jelita wzdłuż prawej flanki rozdęte gazem.</a:t>
            </a:r>
          </a:p>
          <a:p>
            <a:r>
              <a:rPr lang="pl-PL" dirty="0"/>
              <a:t>Radiologicznych cech niedrożności pokarmowego nie stwierdza się.</a:t>
            </a:r>
          </a:p>
          <a:p>
            <a:r>
              <a:rPr lang="pl-PL" dirty="0"/>
              <a:t>W rzucie wnęki wątroby klipsy po </a:t>
            </a:r>
            <a:r>
              <a:rPr lang="pl-PL" dirty="0" err="1"/>
              <a:t>cholecystektomii</a:t>
            </a:r>
            <a:r>
              <a:rPr lang="pl-PL" dirty="0"/>
              <a:t>.</a:t>
            </a:r>
          </a:p>
          <a:p>
            <a:r>
              <a:rPr lang="pl-PL" dirty="0"/>
              <a:t>W rzucie lewego śródbrzusza widoczne metaliczne ciało obce - klips </a:t>
            </a:r>
            <a:r>
              <a:rPr lang="pl-PL" dirty="0" err="1"/>
              <a:t>pozabiegowy</a:t>
            </a:r>
            <a:r>
              <a:rPr lang="pl-PL" dirty="0"/>
              <a:t>? cień z zewnątrz?</a:t>
            </a:r>
          </a:p>
          <a:p>
            <a:r>
              <a:rPr lang="pl-PL" dirty="0"/>
              <a:t>Zmiany zwyrodnieniowe kręgosłupa.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5DCF39F-BB52-6AC7-BD21-5075E0A08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10" y="0"/>
            <a:ext cx="6776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1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F6253DF-2C6A-0B65-8098-13B96CA61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" y="11930"/>
            <a:ext cx="6801445" cy="6801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A71721D-7EFB-6B16-3552-344F14431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59" y="-1"/>
            <a:ext cx="6801445" cy="680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BA03977-335F-6700-B676-6135033C7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36" y="89248"/>
            <a:ext cx="6768752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6929C04-74B9-E06E-444E-AF2A75BC5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59" y="0"/>
            <a:ext cx="57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6FB553A-39B6-E791-C0D4-840B815755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081" y="0"/>
            <a:ext cx="6258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5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64F6F9-49DD-27A2-0AF0-581259B31B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91" y="-27384"/>
            <a:ext cx="5796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3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828582" cy="1020762"/>
          </a:xfrm>
        </p:spPr>
        <p:txBody>
          <a:bodyPr rtlCol="0"/>
          <a:lstStyle/>
          <a:p>
            <a:pPr rtl="0"/>
            <a:r>
              <a:rPr lang="pl-PL" dirty="0"/>
              <a:t>Definicja „ostrego brzucha” - chirurgiczna</a:t>
            </a: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pl-PL" dirty="0"/>
              <a:t>Ostry brzuch jest zespołem dynamicznie narastających objawów klinicznych, na które składają się: ból brzucha, nudności i wymioty oraz zatrzymanie gazów i stolca. </a:t>
            </a:r>
            <a:br>
              <a:rPr lang="pl-PL" dirty="0"/>
            </a:br>
            <a:r>
              <a:rPr lang="pl-PL" dirty="0"/>
              <a:t>Ze względu na potencjalną konieczność doraźnej interwencji chirurgicznej do ostrego brzucha zalicza się również krwawienie do przewodu pokarmowego. </a:t>
            </a:r>
          </a:p>
          <a:p>
            <a:pPr lvl="2"/>
            <a:r>
              <a:rPr lang="pl-PL" i="1" dirty="0"/>
              <a:t>Ostry brzuch. Podręcznik dla lekarzy i studentów</a:t>
            </a:r>
            <a:r>
              <a:rPr lang="pl-PL" dirty="0"/>
              <a:t>. Red. Kulig, Jan; Nowak, Wojciech . : PZWL Wydawnictwo Lekarskie, 2006, 411 s. ISBN 978-83-200-3234-5</a:t>
            </a:r>
          </a:p>
          <a:p>
            <a:pPr lvl="2"/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Niedrożność jelit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3B22013-B9B6-64CC-38E0-93DB1082C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32" y="1706562"/>
            <a:ext cx="4876800" cy="48768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917AB4A-AD81-E812-C201-5E9DCC208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476672"/>
            <a:ext cx="4876800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7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Niedrożność jelit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0585848-A7E3-95A7-5C45-62799F458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404664"/>
            <a:ext cx="4876800" cy="6343650"/>
          </a:xfrm>
          <a:prstGeom prst="rect">
            <a:avLst/>
          </a:prstGeom>
        </p:spPr>
      </p:pic>
      <p:pic>
        <p:nvPicPr>
          <p:cNvPr id="11" name="MOVIE-0004">
            <a:hlinkClick r:id="" action="ppaction://media"/>
            <a:extLst>
              <a:ext uri="{FF2B5EF4-FFF2-40B4-BE49-F238E27FC236}">
                <a16:creationId xmlns:a16="http://schemas.microsoft.com/office/drawing/2014/main" id="{30A1CB96-61E7-C38C-308F-20576D4DDB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868" y="1571249"/>
            <a:ext cx="525658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1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12626A-1D50-9128-58FF-7CBFB778D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Pasaż jelitowy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6198333-A058-B3F9-49CC-1420FD7C5E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89" y="1628800"/>
            <a:ext cx="4333335" cy="52292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037776A-345E-AEBE-2BDE-7948F84C8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24" y="0"/>
            <a:ext cx="6776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12626A-1D50-9128-58FF-7CBFB778D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Pasaż jelitowy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62A5692-71FC-DB34-D170-F5288BAA5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646150"/>
            <a:ext cx="5150193" cy="521185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62730B3-9369-794C-152A-D22390CF64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957" y="0"/>
            <a:ext cx="6776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26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B7BCEA2-FBA5-0970-AEA7-909064CD6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76" y="0"/>
            <a:ext cx="5692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6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77FFC00B-0FA5-D082-D5D2-FC7C334D4A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053" y="0"/>
            <a:ext cx="5810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8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Kęs pokarmowy w przełyku</a:t>
            </a:r>
          </a:p>
        </p:txBody>
      </p:sp>
      <p:pic>
        <p:nvPicPr>
          <p:cNvPr id="7" name="MOVIE-0003">
            <a:hlinkClick r:id="" action="ppaction://media"/>
            <a:extLst>
              <a:ext uri="{FF2B5EF4-FFF2-40B4-BE49-F238E27FC236}">
                <a16:creationId xmlns:a16="http://schemas.microsoft.com/office/drawing/2014/main" id="{72DA3684-5EBD-A41C-53F2-B7EE3D6D38F6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2273" y="15158"/>
            <a:ext cx="1882254" cy="6670001"/>
          </a:xfrm>
        </p:spPr>
      </p:pic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EA466E16-57B3-8A35-9191-AA6B31B1BD8F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27" y="0"/>
            <a:ext cx="1882254" cy="6678521"/>
          </a:xfrm>
        </p:spPr>
      </p:pic>
      <p:sp>
        <p:nvSpPr>
          <p:cNvPr id="10" name="Zawartość — symbol zastępczy 5">
            <a:extLst>
              <a:ext uri="{FF2B5EF4-FFF2-40B4-BE49-F238E27FC236}">
                <a16:creationId xmlns:a16="http://schemas.microsoft.com/office/drawing/2014/main" id="{18D35B5D-6D8C-ADAF-354C-A469F8DDC3C0}"/>
              </a:ext>
            </a:extLst>
          </p:cNvPr>
          <p:cNvSpPr txBox="1">
            <a:spLocks/>
          </p:cNvSpPr>
          <p:nvPr/>
        </p:nvSpPr>
        <p:spPr>
          <a:xfrm>
            <a:off x="1520359" y="1916832"/>
            <a:ext cx="4419598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Badanie kontrastowe górnego odcinka przewodu pokarmowego</a:t>
            </a:r>
          </a:p>
          <a:p>
            <a:r>
              <a:rPr lang="pl-PL" dirty="0"/>
              <a:t>Pozytywny środek cieniujący podany doustnie</a:t>
            </a:r>
          </a:p>
          <a:p>
            <a:r>
              <a:rPr lang="pl-PL" dirty="0"/>
              <a:t>Niecieniujące ciało obce widoczne jako ubytek </a:t>
            </a:r>
            <a:r>
              <a:rPr lang="pl-PL" dirty="0" err="1"/>
              <a:t>zakontrastowania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149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EDEC2079-0F5D-0305-2B05-79FF32DEE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978" y="0"/>
            <a:ext cx="6776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2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niedokrwienie jelit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C7E2E48-11D0-769D-CE8D-39A928AAF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906" y="1715142"/>
            <a:ext cx="6989012" cy="51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52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niedokrwienie jelit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7C22251-1AEC-2D61-3418-BA64C3E9E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731819"/>
            <a:ext cx="5734372" cy="512618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91B96AE-8751-63E4-03D8-A753E684C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856" y="1731819"/>
            <a:ext cx="6351534" cy="512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0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332638" cy="1020762"/>
          </a:xfrm>
        </p:spPr>
        <p:txBody>
          <a:bodyPr rtlCol="0"/>
          <a:lstStyle/>
          <a:p>
            <a:pPr rtl="0"/>
            <a:r>
              <a:rPr lang="pl-PL" dirty="0"/>
              <a:t>Definicja „ostrego brzucha” - internistyczna</a:t>
            </a: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endParaRPr lang="en-US" dirty="0"/>
          </a:p>
          <a:p>
            <a:pPr rtl="0"/>
            <a:r>
              <a:rPr lang="pl-PL" i="1" dirty="0"/>
              <a:t>Ostry brzuch – </a:t>
            </a:r>
            <a:r>
              <a:rPr lang="pl-PL" dirty="0"/>
              <a:t>silny ból brzucha, którego tło wymaga natychmiastowej interwencji chirurgicznej. Najczęstszy powód sporu między internistą a chirurgiem. Nie należy mylić pojęcia „ostrego brzucha” z ostrym bólem brzucha, który występuje znacznie częściej</a:t>
            </a:r>
          </a:p>
          <a:p>
            <a:pPr rtl="0"/>
            <a:r>
              <a:rPr lang="pl-PL" dirty="0"/>
              <a:t>Ostry ból brzucha – pojawia się w ciągu kilku minut, ale może utrzymywać się kilka dni. Nie należy go mylić z zaostrzeniem bólu przewlekłego. (…)</a:t>
            </a:r>
          </a:p>
          <a:p>
            <a:pPr lvl="2"/>
            <a:r>
              <a:rPr lang="pl-PL" dirty="0"/>
              <a:t>Duława, Jan. </a:t>
            </a:r>
            <a:r>
              <a:rPr lang="pl-PL" i="1" dirty="0"/>
              <a:t>Vademecum medycyny wewnętrznej</a:t>
            </a:r>
            <a:r>
              <a:rPr lang="pl-PL" dirty="0"/>
              <a:t>. Red. . Warszawa: PZWL Wydawnictwo Lekarskie, 2015, 1554 s. ISBN 978-83-200-4941-1 </a:t>
            </a:r>
            <a:endParaRPr lang="en-US" dirty="0"/>
          </a:p>
          <a:p>
            <a:pPr lvl="2"/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189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niedokrwienie jelit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91B96AE-8751-63E4-03D8-A753E684C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6" y="1714928"/>
            <a:ext cx="6351534" cy="512618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D9F40AE-0473-3BAF-FAF2-17B23C195A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4" y="-8408"/>
            <a:ext cx="3415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29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niedokrwienie jelit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C7E2E48-11D0-769D-CE8D-39A928AAF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715142"/>
            <a:ext cx="6989012" cy="514285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FBC6B90-8DBC-36EC-3A04-1A9C346233EB}"/>
              </a:ext>
            </a:extLst>
          </p:cNvPr>
          <p:cNvSpPr txBox="1"/>
          <p:nvPr/>
        </p:nvSpPr>
        <p:spPr>
          <a:xfrm>
            <a:off x="7102524" y="2420888"/>
            <a:ext cx="50148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Czempik, P.F.; Bożek, O.; Krzych, Ł.J. </a:t>
            </a:r>
            <a:r>
              <a:rPr lang="pl-PL" dirty="0" err="1"/>
              <a:t>Sonographic</a:t>
            </a:r>
            <a:r>
              <a:rPr lang="pl-PL" dirty="0"/>
              <a:t> </a:t>
            </a:r>
            <a:r>
              <a:rPr lang="pl-PL" dirty="0" err="1"/>
              <a:t>Images</a:t>
            </a:r>
            <a:r>
              <a:rPr lang="pl-PL" dirty="0"/>
              <a:t> of </a:t>
            </a:r>
            <a:r>
              <a:rPr lang="pl-PL" dirty="0" err="1"/>
              <a:t>Hepatic</a:t>
            </a:r>
            <a:r>
              <a:rPr lang="pl-PL" dirty="0"/>
              <a:t> Portal </a:t>
            </a:r>
            <a:r>
              <a:rPr lang="pl-PL" dirty="0" err="1"/>
              <a:t>Venous</a:t>
            </a:r>
            <a:r>
              <a:rPr lang="pl-PL" dirty="0"/>
              <a:t> </a:t>
            </a:r>
            <a:r>
              <a:rPr lang="pl-PL" dirty="0" err="1"/>
              <a:t>Gas</a:t>
            </a:r>
            <a:r>
              <a:rPr lang="pl-PL" dirty="0"/>
              <a:t> in a </a:t>
            </a:r>
            <a:r>
              <a:rPr lang="pl-PL" dirty="0" err="1"/>
              <a:t>Patient</a:t>
            </a:r>
            <a:r>
              <a:rPr lang="pl-PL" dirty="0"/>
              <a:t> with </a:t>
            </a:r>
            <a:r>
              <a:rPr lang="pl-PL" dirty="0" err="1"/>
              <a:t>Gastrointestinal</a:t>
            </a:r>
            <a:r>
              <a:rPr lang="pl-PL" dirty="0"/>
              <a:t> Ischemia. </a:t>
            </a:r>
            <a:r>
              <a:rPr lang="pl-PL" i="1" dirty="0"/>
              <a:t>Diagnostics</a:t>
            </a:r>
            <a:r>
              <a:rPr lang="pl-PL" dirty="0"/>
              <a:t> </a:t>
            </a:r>
            <a:r>
              <a:rPr lang="pl-PL" b="1" dirty="0"/>
              <a:t>2022</a:t>
            </a:r>
            <a:r>
              <a:rPr lang="pl-PL" dirty="0"/>
              <a:t>, </a:t>
            </a:r>
            <a:r>
              <a:rPr lang="pl-PL" i="1" dirty="0"/>
              <a:t>12</a:t>
            </a:r>
            <a:r>
              <a:rPr lang="pl-PL" dirty="0"/>
              <a:t>, 2034. https://doi.org/10.3390/diagnostics12092034 </a:t>
            </a:r>
          </a:p>
        </p:txBody>
      </p:sp>
    </p:spTree>
    <p:extLst>
      <p:ext uri="{BB962C8B-B14F-4D97-AF65-F5344CB8AC3E}">
        <p14:creationId xmlns:p14="http://schemas.microsoft.com/office/powerpoint/2010/main" val="344137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Zator krezki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24628E8-637D-9C37-2632-D19C51045E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4" t="8094" r="33832" b="-8094"/>
          <a:stretch/>
        </p:blipFill>
        <p:spPr>
          <a:xfrm>
            <a:off x="6382444" y="27104"/>
            <a:ext cx="5806381" cy="727788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69352CC-1890-4A84-F60B-145B3C5141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9" r="19280"/>
          <a:stretch/>
        </p:blipFill>
        <p:spPr>
          <a:xfrm>
            <a:off x="405780" y="1772816"/>
            <a:ext cx="6108342" cy="498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2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Zator krezki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24628E8-637D-9C37-2632-D19C51045E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4" t="8094" r="33832" b="-8094"/>
          <a:stretch/>
        </p:blipFill>
        <p:spPr>
          <a:xfrm>
            <a:off x="6382444" y="27104"/>
            <a:ext cx="5806381" cy="727788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8771F7B-FD2F-74DE-7F79-904BC2D942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1" r="18098"/>
          <a:stretch/>
        </p:blipFill>
        <p:spPr>
          <a:xfrm>
            <a:off x="819891" y="1601696"/>
            <a:ext cx="5562553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6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B7BCEA2-FBA5-0970-AEA7-909064CD6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76" y="0"/>
            <a:ext cx="5692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7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B7BCEA2-FBA5-0970-AEA7-909064CD6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0"/>
            <a:ext cx="5692478" cy="68580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2CD553B1-9EF5-A582-B789-423A4AAE80CE}"/>
              </a:ext>
            </a:extLst>
          </p:cNvPr>
          <p:cNvSpPr txBox="1"/>
          <p:nvPr/>
        </p:nvSpPr>
        <p:spPr>
          <a:xfrm>
            <a:off x="0" y="-27384"/>
            <a:ext cx="7848872" cy="8125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Wątroba z cechami stłuszczenia, niepowiększona, bez izolujących się zmian ogniskowych.</a:t>
            </a:r>
          </a:p>
          <a:p>
            <a:r>
              <a:rPr lang="pl-PL" dirty="0"/>
              <a:t>Wewnątrz- i </a:t>
            </a:r>
            <a:r>
              <a:rPr lang="pl-PL" dirty="0" err="1"/>
              <a:t>zewnątrzwątrobowe</a:t>
            </a:r>
            <a:r>
              <a:rPr lang="pl-PL" dirty="0"/>
              <a:t> drogi żółciowe nieposzerzone.</a:t>
            </a:r>
          </a:p>
          <a:p>
            <a:r>
              <a:rPr lang="pl-PL" dirty="0"/>
              <a:t>PŻW ??? szerokości w normie.</a:t>
            </a:r>
          </a:p>
          <a:p>
            <a:r>
              <a:rPr lang="pl-PL" dirty="0"/>
              <a:t>Pęcherzyk żółciowy o niepogrubiałych ścianach, bez cech kamicy w TK.</a:t>
            </a:r>
          </a:p>
          <a:p>
            <a:r>
              <a:rPr lang="pl-PL" dirty="0"/>
              <a:t>Trzustka niepowiększona, prawidłowej </a:t>
            </a:r>
            <a:r>
              <a:rPr lang="pl-PL" dirty="0" err="1"/>
              <a:t>densyjności</a:t>
            </a:r>
            <a:r>
              <a:rPr lang="pl-PL" dirty="0"/>
              <a:t>, bez zmian ogniskowych.</a:t>
            </a:r>
          </a:p>
          <a:p>
            <a:r>
              <a:rPr lang="pl-PL" dirty="0"/>
              <a:t>Do przodu od trzustki, a także na przedniej blaszce powięzi </a:t>
            </a:r>
            <a:r>
              <a:rPr lang="pl-PL" dirty="0" err="1"/>
              <a:t>Geroty</a:t>
            </a:r>
            <a:r>
              <a:rPr lang="pl-PL" dirty="0"/>
              <a:t> oraz w torbie sitowej szczelinowate kolekcje płynowe, które biorąc pod uwagę dane kliniczne mogą być efektem OZT, poniżej dosyć liczne, drobne węzły chłonne - 3 pkt według CTSI.</a:t>
            </a:r>
          </a:p>
          <a:p>
            <a:r>
              <a:rPr lang="pl-PL" dirty="0"/>
              <a:t>Śledziona niepowiększona, jednorodna.</a:t>
            </a:r>
          </a:p>
          <a:p>
            <a:r>
              <a:rPr lang="pl-PL" dirty="0"/>
              <a:t>Nadnercza przedstawiają się prawidłowo.</a:t>
            </a:r>
          </a:p>
          <a:p>
            <a:r>
              <a:rPr lang="pl-PL" dirty="0"/>
              <a:t>Nerki bez cech kamicy oraz zastoju.</a:t>
            </a:r>
          </a:p>
          <a:p>
            <a:r>
              <a:rPr lang="pl-PL" dirty="0"/>
              <a:t>W brzusznej części nerki prawej struktura o cechach torbieli prostej, wielkości około 12mm.</a:t>
            </a:r>
          </a:p>
          <a:p>
            <a:r>
              <a:rPr lang="pl-PL" dirty="0"/>
              <a:t>Innych zmian ogniskowych nerek nie uwidoczniono, ich funkcja zachowana.</a:t>
            </a:r>
          </a:p>
          <a:p>
            <a:r>
              <a:rPr lang="pl-PL" dirty="0"/>
              <a:t>Aorta brzuszna nieposzerzona.</a:t>
            </a:r>
          </a:p>
          <a:p>
            <a:r>
              <a:rPr lang="pl-PL" dirty="0"/>
              <a:t>W przestrzeni okołoaortalnej kilka, drobnych węzłów chłonnych, których wielkość nie przekracza 4mm.</a:t>
            </a:r>
          </a:p>
          <a:p>
            <a:r>
              <a:rPr lang="pl-PL" dirty="0"/>
              <a:t>Pęcherz moczowy średnio wypełniony, o gładkich ścianach.</a:t>
            </a:r>
          </a:p>
          <a:p>
            <a:r>
              <a:rPr lang="pl-PL" dirty="0"/>
              <a:t>Prostata i pęcherzyki nasienne bez zmian.</a:t>
            </a:r>
          </a:p>
          <a:p>
            <a:r>
              <a:rPr lang="pl-PL" dirty="0"/>
              <a:t>Doły kulszowo-odbytnicze wolne.</a:t>
            </a:r>
          </a:p>
          <a:p>
            <a:r>
              <a:rPr lang="pl-PL" dirty="0"/>
              <a:t>Pętle jelitowe bez uchwytnej patologii w TK.</a:t>
            </a:r>
          </a:p>
          <a:p>
            <a:r>
              <a:rPr lang="pl-PL" dirty="0" err="1"/>
              <a:t>Przypodstawne</a:t>
            </a:r>
            <a:r>
              <a:rPr lang="pl-PL" dirty="0"/>
              <a:t> segmenty płuc prawidłowo powietrzne, bez zmian ogniskowych.</a:t>
            </a:r>
          </a:p>
          <a:p>
            <a:r>
              <a:rPr lang="pl-PL" dirty="0"/>
              <a:t>Płynu w jamach opłucnowych nie uwidoczniono.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Wnioski:</a:t>
            </a:r>
          </a:p>
          <a:p>
            <a:r>
              <a:rPr lang="pl-PL" dirty="0"/>
              <a:t>OZT 3pkt. według CTSI.</a:t>
            </a:r>
          </a:p>
        </p:txBody>
      </p:sp>
    </p:spTree>
    <p:extLst>
      <p:ext uri="{BB962C8B-B14F-4D97-AF65-F5344CB8AC3E}">
        <p14:creationId xmlns:p14="http://schemas.microsoft.com/office/powerpoint/2010/main" val="370333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B7BCEA2-FBA5-0970-AEA7-909064CD6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0"/>
            <a:ext cx="5692478" cy="68580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2CD553B1-9EF5-A582-B789-423A4AAE80CE}"/>
              </a:ext>
            </a:extLst>
          </p:cNvPr>
          <p:cNvSpPr txBox="1"/>
          <p:nvPr/>
        </p:nvSpPr>
        <p:spPr>
          <a:xfrm>
            <a:off x="0" y="-27384"/>
            <a:ext cx="784887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(…) bez cech kamicy (żółciowej) w TK.</a:t>
            </a:r>
          </a:p>
          <a:p>
            <a:r>
              <a:rPr lang="pl-PL" sz="2400" dirty="0"/>
              <a:t>Trzustka niepowiększona, prawidłowej </a:t>
            </a:r>
            <a:r>
              <a:rPr lang="pl-PL" sz="2400" dirty="0" err="1"/>
              <a:t>densyjności</a:t>
            </a:r>
            <a:r>
              <a:rPr lang="pl-PL" sz="2400" dirty="0"/>
              <a:t>, bez zmian ogniskowych.</a:t>
            </a:r>
          </a:p>
          <a:p>
            <a:r>
              <a:rPr lang="pl-PL" sz="2400" dirty="0"/>
              <a:t>Do przodu od trzustki, a także na przedniej blaszce powięzi </a:t>
            </a:r>
            <a:r>
              <a:rPr lang="pl-PL" sz="2400" dirty="0" err="1"/>
              <a:t>Geroty</a:t>
            </a:r>
            <a:r>
              <a:rPr lang="pl-PL" sz="2400" dirty="0"/>
              <a:t> oraz w torbie sitowej szczelinowate kolekcje płynowe, które biorąc pod uwagę dane kliniczne mogą być efektem OZT, poniżej dosyć liczne, drobne węzły chłonne - 3 pkt według CTSI.</a:t>
            </a:r>
          </a:p>
          <a:p>
            <a:r>
              <a:rPr lang="pl-PL" sz="2400" dirty="0"/>
              <a:t>(…)</a:t>
            </a:r>
          </a:p>
          <a:p>
            <a:r>
              <a:rPr lang="pl-PL" sz="2400" dirty="0"/>
              <a:t>Pętle jelitowe bez uchwytnej patologii w TK.</a:t>
            </a:r>
          </a:p>
          <a:p>
            <a:endParaRPr lang="pl-PL" sz="2400" dirty="0"/>
          </a:p>
          <a:p>
            <a:endParaRPr lang="pl-PL" sz="2400" dirty="0"/>
          </a:p>
          <a:p>
            <a:r>
              <a:rPr lang="pl-PL" sz="2400" dirty="0"/>
              <a:t>Wnioski:</a:t>
            </a:r>
          </a:p>
          <a:p>
            <a:r>
              <a:rPr lang="pl-PL" sz="2400" dirty="0"/>
              <a:t>OZT 3pkt. według CTSI.</a:t>
            </a:r>
          </a:p>
        </p:txBody>
      </p:sp>
    </p:spTree>
    <p:extLst>
      <p:ext uri="{BB962C8B-B14F-4D97-AF65-F5344CB8AC3E}">
        <p14:creationId xmlns:p14="http://schemas.microsoft.com/office/powerpoint/2010/main" val="11306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zapalenie trzustki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6D717E0-63E1-A8C2-19F8-53CE4581FB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764" y="1844824"/>
            <a:ext cx="4419599" cy="42672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dirty="0"/>
              <a:t>Trudne warunki badania – duża ilość gazów jelitowych. </a:t>
            </a:r>
          </a:p>
          <a:p>
            <a:pPr marL="0" indent="0">
              <a:buNone/>
            </a:pPr>
            <a:r>
              <a:rPr lang="pl-PL" dirty="0"/>
              <a:t>Wątroba powiększona - w wymiarze AP 160 mm, CC 140 mm, o gładkich obrysach i jednorodnej, wzmożonej </a:t>
            </a:r>
            <a:r>
              <a:rPr lang="pl-PL" dirty="0" err="1"/>
              <a:t>echogeniczności</a:t>
            </a:r>
            <a:r>
              <a:rPr lang="pl-PL" dirty="0"/>
              <a:t>, bez wyodrębniających się zmian ogniskowych. Drogi żółciowe wewnątrzwątrobowe nieposzerzone. PŻW nieposzerzony. Stan po </a:t>
            </a:r>
            <a:r>
              <a:rPr lang="pl-PL" dirty="0" err="1"/>
              <a:t>cholecystektomii</a:t>
            </a:r>
            <a:r>
              <a:rPr lang="pl-PL" dirty="0"/>
              <a:t>. Żyła wrotna nieposzerzona, prawidłowo koduje się w trybie </a:t>
            </a:r>
            <a:r>
              <a:rPr lang="pl-PL" dirty="0" err="1"/>
              <a:t>Color</a:t>
            </a:r>
            <a:r>
              <a:rPr lang="pl-PL" dirty="0"/>
              <a:t> Doppler, z przepływem </a:t>
            </a:r>
            <a:r>
              <a:rPr lang="pl-PL" dirty="0" err="1"/>
              <a:t>dowątrobowym</a:t>
            </a:r>
            <a:r>
              <a:rPr lang="pl-PL" dirty="0"/>
              <a:t>.</a:t>
            </a:r>
          </a:p>
          <a:p>
            <a:pPr marL="0" indent="0">
              <a:buNone/>
            </a:pPr>
            <a:r>
              <a:rPr lang="pl-PL" dirty="0"/>
              <a:t>Trzustki nie uwidoczniono.</a:t>
            </a:r>
          </a:p>
          <a:p>
            <a:pPr marL="0" indent="0">
              <a:buNone/>
            </a:pPr>
            <a:r>
              <a:rPr lang="pl-PL" dirty="0"/>
              <a:t>Nerki prawidłowej wielkości, o gładkich obrysach i prawidłowej grubości warstwy miąższowej, bez cech zastoju i kamicy. Śledziona niepowiększona, w widocznym zakresie o gładkich obrysach i jednorodnej </a:t>
            </a:r>
            <a:r>
              <a:rPr lang="pl-PL" dirty="0" err="1"/>
              <a:t>echogeniczności</a:t>
            </a:r>
            <a:r>
              <a:rPr lang="pl-PL" dirty="0"/>
              <a:t>. Aorta brzuszna w uwidocznionym zakresie nieposzerzona, o prawidłowym przebiegu. Pęcherz moczowy średnio wypełniony, gładkościenny, bezechowy. Prostata niepowiększona. </a:t>
            </a:r>
          </a:p>
          <a:p>
            <a:pPr marL="0" indent="0">
              <a:buNone/>
            </a:pPr>
            <a:r>
              <a:rPr lang="pl-PL" dirty="0"/>
              <a:t>Wolnego płynu w jamie brzusznej nie </a:t>
            </a:r>
            <a:r>
              <a:rPr lang="pl-PL" dirty="0" err="1"/>
              <a:t>uwidoczniono.W</a:t>
            </a:r>
            <a:r>
              <a:rPr lang="pl-PL" dirty="0"/>
              <a:t> widocznym zakresie perystaltyka zachowana.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E5DA43E-4B7C-4DF4-D78C-A95F46EC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16" y="1626542"/>
            <a:ext cx="6958509" cy="52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43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pl-PL" dirty="0"/>
              <a:t>Ostre zapalenie trzustki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965E5532-C6D6-E960-38DB-3F39F57577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95" y="1627682"/>
            <a:ext cx="5230317" cy="5230317"/>
          </a:xfr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23C50C5-53E4-350A-F588-201C891E1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1625691"/>
            <a:ext cx="5230317" cy="5230317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201255D-EBEF-A3DC-6C97-2D43630EBCBC}"/>
              </a:ext>
            </a:extLst>
          </p:cNvPr>
          <p:cNvSpPr txBox="1"/>
          <p:nvPr/>
        </p:nvSpPr>
        <p:spPr>
          <a:xfrm>
            <a:off x="2998068" y="1772816"/>
            <a:ext cx="60950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>
                <a:effectLst/>
              </a:rPr>
              <a:t>mCTSI</a:t>
            </a:r>
            <a:r>
              <a:rPr lang="pl-PL" dirty="0">
                <a:effectLst/>
              </a:rPr>
              <a:t> 6 pkt (z tytułu zajęcia żołądka, niedrożności żyły śledzionowej, zbiornika płynowego i rozległego nacieku tkanki tłuszczowej </a:t>
            </a:r>
            <a:r>
              <a:rPr lang="pl-PL" dirty="0" err="1">
                <a:effectLst/>
              </a:rPr>
              <a:t>okołotrzustkowej</a:t>
            </a:r>
            <a:r>
              <a:rPr lang="pl-PL" dirty="0">
                <a:effectLst/>
              </a:rPr>
              <a:t>) Balthazar D, CTSI 3.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8955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zapalenie trzustki - </a:t>
            </a:r>
            <a:r>
              <a:rPr lang="pl-PL" dirty="0" err="1"/>
              <a:t>followup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6D717E0-63E1-A8C2-19F8-53CE4581FB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764" y="1844824"/>
            <a:ext cx="4419599" cy="4267200"/>
          </a:xfrm>
        </p:spPr>
        <p:txBody>
          <a:bodyPr>
            <a:normAutofit/>
          </a:bodyPr>
          <a:lstStyle/>
          <a:p>
            <a:r>
              <a:rPr lang="pl-PL" dirty="0"/>
              <a:t>Trzustka widoczna częściowo w zakresie głowy i trzonu, niejednorodna, o nierównych obrysach, słabo wyodrębniająca się, z widocznym wokół śladem płynu. W okolicy widoczne dwa obszary </a:t>
            </a:r>
            <a:r>
              <a:rPr lang="pl-PL" dirty="0" err="1"/>
              <a:t>hypoechogeniczne</a:t>
            </a:r>
            <a:r>
              <a:rPr lang="pl-PL" dirty="0"/>
              <a:t> o wymiarach 18x16 mm i 36x42 mm, które mogą odpowiadać zbiornikom płynowym.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FE321C0-D2EC-948D-8B49-478F9CAD1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2253206"/>
            <a:ext cx="6105967" cy="457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6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548662" cy="1020762"/>
          </a:xfrm>
        </p:spPr>
        <p:txBody>
          <a:bodyPr rtlCol="0"/>
          <a:lstStyle/>
          <a:p>
            <a:pPr rtl="0"/>
            <a:r>
              <a:rPr lang="pl-PL" dirty="0"/>
              <a:t>Definicja „ostrego brzucha” – radiologiczna :)</a:t>
            </a: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pl-PL" dirty="0"/>
              <a:t>Na pojęcie ostrego brzucha składa się całe spektrum schorzeń chirurgicznych, internistycznych i ginekologicznych, od cechujących się podostrym przebiegiem do stanowiących bezpośrednie zagrożenie życia, wymagających hospitalizacji i podejmowania szybkich decyzji </a:t>
            </a:r>
          </a:p>
          <a:p>
            <a:pPr rtl="0"/>
            <a:endParaRPr lang="pl-PL" dirty="0"/>
          </a:p>
          <a:p>
            <a:pPr lvl="2"/>
            <a:r>
              <a:rPr lang="pl-PL" i="1" dirty="0"/>
              <a:t>Radiologia</a:t>
            </a:r>
            <a:r>
              <a:rPr lang="pl-PL" dirty="0"/>
              <a:t>. Red. Cieszanowski, Andrzej; </a:t>
            </a:r>
            <a:r>
              <a:rPr lang="pl-PL" dirty="0" err="1"/>
              <a:t>Bekiesińska-Figatowska</a:t>
            </a:r>
            <a:r>
              <a:rPr lang="pl-PL" dirty="0"/>
              <a:t>, Monika . Warszawa: PZWL Wydawnictwo Lekarskie, 2022, 588 s. ISBN 978-83-01-22559-9, doi: https://doi.org/10.53271/2022.027 	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692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zapalenie trzustki - </a:t>
            </a:r>
            <a:r>
              <a:rPr lang="pl-PL" dirty="0" err="1"/>
              <a:t>followup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6D717E0-63E1-A8C2-19F8-53CE4581FB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764" y="1844824"/>
            <a:ext cx="4419599" cy="4267200"/>
          </a:xfrm>
        </p:spPr>
        <p:txBody>
          <a:bodyPr>
            <a:normAutofit/>
          </a:bodyPr>
          <a:lstStyle/>
          <a:p>
            <a:r>
              <a:rPr lang="pl-PL" dirty="0"/>
              <a:t>Trzustka widoczna częściowo w zakresie głowy i trzonu, niejednorodna, o nierównych obrysach, słabo wyodrębniająca się, z widocznym wokół śladem płynu. W okolicy widoczne dwa obszary </a:t>
            </a:r>
            <a:r>
              <a:rPr lang="pl-PL" dirty="0" err="1"/>
              <a:t>hypoechogeniczne</a:t>
            </a:r>
            <a:r>
              <a:rPr lang="pl-PL" dirty="0"/>
              <a:t> o wymiarach 18x16 mm i 36x42 mm, które mogą odpowiadać zbiornikom płynowym.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0FDAEBC-866E-B192-6820-C9C84BE6E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2310748"/>
            <a:ext cx="6063002" cy="454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1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zapalenie trzustki - </a:t>
            </a:r>
            <a:r>
              <a:rPr lang="pl-PL" dirty="0" err="1"/>
              <a:t>followup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6D717E0-63E1-A8C2-19F8-53CE4581FB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764" y="1844824"/>
            <a:ext cx="4419599" cy="4267200"/>
          </a:xfrm>
        </p:spPr>
        <p:txBody>
          <a:bodyPr>
            <a:normAutofit/>
          </a:bodyPr>
          <a:lstStyle/>
          <a:p>
            <a:r>
              <a:rPr lang="pl-PL" dirty="0"/>
              <a:t>Trzustka widoczna częściowo w zakresie głowy i trzonu, niejednorodna, o nierównych obrysach, słabo wyodrębniająca się, z widocznym wokół śladem płynu. W okolicy widoczne dwa obszary </a:t>
            </a:r>
            <a:r>
              <a:rPr lang="pl-PL" dirty="0" err="1"/>
              <a:t>hypoechogeniczne</a:t>
            </a:r>
            <a:r>
              <a:rPr lang="pl-PL" dirty="0"/>
              <a:t> o wymiarach 18x16 mm i 36x42 mm, które mogą odpowiadać zbiornikom płynowym.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AD7FF95-F1AB-CB8A-8749-E0062FEF8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2287190"/>
            <a:ext cx="6094413" cy="457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9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5820" y="274638"/>
            <a:ext cx="9900592" cy="1020762"/>
          </a:xfrm>
        </p:spPr>
        <p:txBody>
          <a:bodyPr rtlCol="0"/>
          <a:lstStyle/>
          <a:p>
            <a:pPr rtl="0"/>
            <a:r>
              <a:rPr lang="pl-PL" dirty="0"/>
              <a:t>Ostre zapalenie uchyłków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DC69287-BAB4-6E06-8564-C3CE4359C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91" y="1706562"/>
            <a:ext cx="4876800" cy="48768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69F0497-D87B-A120-46AB-3D753DBA2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21" y="706437"/>
            <a:ext cx="487680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70B2C22-C4F3-EABB-D582-91E372852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92" y="490537"/>
            <a:ext cx="4876800" cy="587692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461E97C-DC58-8AB2-81E1-54D5299852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64" y="1714326"/>
            <a:ext cx="4553528" cy="4653136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E5417EF3-87DA-DF85-8AE1-F5976080A3C4}"/>
              </a:ext>
            </a:extLst>
          </p:cNvPr>
          <p:cNvSpPr txBox="1">
            <a:spLocks/>
          </p:cNvSpPr>
          <p:nvPr/>
        </p:nvSpPr>
        <p:spPr>
          <a:xfrm>
            <a:off x="765820" y="274638"/>
            <a:ext cx="9900592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Ostre zapalenie uchyłków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306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B7BCEA2-FBA5-0970-AEA7-909064CD6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76" y="0"/>
            <a:ext cx="5692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3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zapalenie wyrostka robaczkowego</a:t>
            </a:r>
          </a:p>
        </p:txBody>
      </p:sp>
      <p:pic>
        <p:nvPicPr>
          <p:cNvPr id="18" name="Symbol zastępczy zawartości 17">
            <a:extLst>
              <a:ext uri="{FF2B5EF4-FFF2-40B4-BE49-F238E27FC236}">
                <a16:creationId xmlns:a16="http://schemas.microsoft.com/office/drawing/2014/main" id="{CCA85DD1-983D-D88C-47D3-48C630355E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73" y="1556792"/>
            <a:ext cx="7068277" cy="5301208"/>
          </a:xfrm>
        </p:spPr>
      </p:pic>
    </p:spTree>
    <p:extLst>
      <p:ext uri="{BB962C8B-B14F-4D97-AF65-F5344CB8AC3E}">
        <p14:creationId xmlns:p14="http://schemas.microsoft.com/office/powerpoint/2010/main" val="1384738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573125C-8891-16CA-A7A0-C29C962A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3943A7E-69FB-0E2C-2307-25E43860C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0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zapalenie wyrostka robaczkowego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905958" y="2204864"/>
            <a:ext cx="4021101" cy="3950084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(…)</a:t>
            </a:r>
          </a:p>
          <a:p>
            <a:pPr rtl="0"/>
            <a:r>
              <a:rPr lang="pl-PL" dirty="0"/>
              <a:t>Wolnego płynu w jamie brzusznej nie uwidoczniono.</a:t>
            </a:r>
          </a:p>
          <a:p>
            <a:pPr rtl="0"/>
            <a:r>
              <a:rPr lang="pl-PL" dirty="0"/>
              <a:t>W obrębie prawego dołu biodrowego, w punkcie maksymalnego bólu, uwidoczniono ślepo zakończoną </a:t>
            </a:r>
            <a:r>
              <a:rPr lang="pl-PL" dirty="0" err="1"/>
              <a:t>tubularną</a:t>
            </a:r>
            <a:r>
              <a:rPr lang="pl-PL" dirty="0"/>
              <a:t> strukturę szerokości 12 mm odpowiadającą zmienionemu zapalnie wyrostkowi robaczkowemu. </a:t>
            </a:r>
          </a:p>
          <a:p>
            <a:pPr rtl="0"/>
            <a:r>
              <a:rPr lang="pl-PL" dirty="0"/>
              <a:t>(</a:t>
            </a:r>
            <a:r>
              <a:rPr lang="pl-PL" dirty="0" err="1"/>
              <a:t>Sonograficzny</a:t>
            </a:r>
            <a:r>
              <a:rPr lang="pl-PL" dirty="0"/>
              <a:t> objaw </a:t>
            </a:r>
            <a:r>
              <a:rPr lang="pl-PL" dirty="0" err="1"/>
              <a:t>Blumberga</a:t>
            </a:r>
            <a:r>
              <a:rPr lang="pl-PL" dirty="0"/>
              <a:t> +)</a:t>
            </a:r>
          </a:p>
          <a:p>
            <a:pPr rtl="0"/>
            <a:endParaRPr lang="pl-PL" dirty="0"/>
          </a:p>
          <a:p>
            <a:pPr rtl="0"/>
            <a:r>
              <a:rPr lang="pl-PL" dirty="0"/>
              <a:t>Wnioski:</a:t>
            </a:r>
          </a:p>
          <a:p>
            <a:pPr rtl="0"/>
            <a:r>
              <a:rPr lang="pl-PL" dirty="0"/>
              <a:t>Cechy OZWR.</a:t>
            </a:r>
          </a:p>
        </p:txBody>
      </p:sp>
      <p:pic>
        <p:nvPicPr>
          <p:cNvPr id="22" name="Symbol zastępczy obrazu 21">
            <a:extLst>
              <a:ext uri="{FF2B5EF4-FFF2-40B4-BE49-F238E27FC236}">
                <a16:creationId xmlns:a16="http://schemas.microsoft.com/office/drawing/2014/main" id="{91901AE3-6455-2E0A-DAF1-29D792841B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" b="2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889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Ostre zapalenie wyrostka robaczkowego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905958" y="2204864"/>
            <a:ext cx="4021101" cy="3950084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pl-PL" dirty="0"/>
              <a:t>13.03.2024 </a:t>
            </a:r>
            <a:r>
              <a:rPr lang="pl-PL" dirty="0" err="1"/>
              <a:t>Appendektomia</a:t>
            </a:r>
            <a:r>
              <a:rPr lang="pl-PL" dirty="0"/>
              <a:t> laparoskopowa.</a:t>
            </a:r>
          </a:p>
          <a:p>
            <a:pPr rtl="0"/>
            <a:r>
              <a:rPr lang="pl-PL" sz="2200" dirty="0"/>
              <a:t>(…) Wyrostek robaczkowy poszerzony, nastrzyknięty zapalnie, bez płynu wokół.</a:t>
            </a:r>
          </a:p>
          <a:p>
            <a:pPr rtl="0"/>
            <a:r>
              <a:rPr lang="pl-PL" dirty="0"/>
              <a:t> Uwolniono wyrostek robaczkowy, wypreparowano kątnicę. Wypreparowano krezkę wyrostka robaczkowego aż do ujścia kątnicy, tętnicę wyrostkową zamknięto koagulacją bipolarną. Ujście wyrostka robaczkowego niezmienione przy samej kątnicy na długości około 1 cm. Założono 3 klipsy "</a:t>
            </a:r>
            <a:r>
              <a:rPr lang="pl-PL" dirty="0" err="1"/>
              <a:t>hemolock</a:t>
            </a:r>
            <a:r>
              <a:rPr lang="pl-PL" dirty="0"/>
              <a:t> złoty": pierwszy u podstawy wyrostka bezpośrednio u jego ujścia, drugą na wyrostku 3 mm </a:t>
            </a:r>
            <a:r>
              <a:rPr lang="pl-PL" dirty="0" err="1"/>
              <a:t>dystalnie</a:t>
            </a:r>
            <a:r>
              <a:rPr lang="pl-PL" dirty="0"/>
              <a:t>, trzecią na wysokości około 8 mm od ujścia. Przecięto wyrostek nożyczkami. Usunięto w worku przez otwór w podbrzuszu. (…) </a:t>
            </a:r>
          </a:p>
        </p:txBody>
      </p:sp>
      <p:pic>
        <p:nvPicPr>
          <p:cNvPr id="22" name="Symbol zastępczy obrazu 21">
            <a:extLst>
              <a:ext uri="{FF2B5EF4-FFF2-40B4-BE49-F238E27FC236}">
                <a16:creationId xmlns:a16="http://schemas.microsoft.com/office/drawing/2014/main" id="{91901AE3-6455-2E0A-DAF1-29D792841B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" b="2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132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548662" cy="1020762"/>
          </a:xfrm>
        </p:spPr>
        <p:txBody>
          <a:bodyPr rtlCol="0"/>
          <a:lstStyle/>
          <a:p>
            <a:pPr rtl="0"/>
            <a:r>
              <a:rPr lang="pl-PL" dirty="0"/>
              <a:t>Czym może być ostry brzuch? (do zabiegu)</a:t>
            </a: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/>
        <p:txBody>
          <a:bodyPr numCol="2" rtlCol="0">
            <a:noAutofit/>
          </a:bodyPr>
          <a:lstStyle/>
          <a:p>
            <a:pPr rtl="0"/>
            <a:r>
              <a:rPr lang="pl-PL" sz="2000" dirty="0"/>
              <a:t>Ostre zapalenie pęcherzyka żółciowego</a:t>
            </a:r>
          </a:p>
          <a:p>
            <a:pPr rtl="0"/>
            <a:r>
              <a:rPr lang="pl-PL" sz="2000" dirty="0"/>
              <a:t>Ostre zapalenie wyrostka robaczkowego</a:t>
            </a:r>
          </a:p>
          <a:p>
            <a:pPr rtl="0"/>
            <a:r>
              <a:rPr lang="pl-PL" sz="2000" dirty="0"/>
              <a:t>Ostre zapalenie uchyłków</a:t>
            </a:r>
          </a:p>
          <a:p>
            <a:pPr rtl="0"/>
            <a:r>
              <a:rPr lang="pl-PL" sz="2000" dirty="0"/>
              <a:t>Ostre zapalenie trzustki</a:t>
            </a:r>
          </a:p>
          <a:p>
            <a:pPr rtl="0"/>
            <a:r>
              <a:rPr lang="pl-PL" sz="2000" dirty="0"/>
              <a:t>Niedrożność jelit</a:t>
            </a:r>
          </a:p>
          <a:p>
            <a:pPr rtl="0"/>
            <a:r>
              <a:rPr lang="pl-PL" sz="2000" dirty="0"/>
              <a:t>Kolka żółciowa </a:t>
            </a:r>
          </a:p>
          <a:p>
            <a:pPr rtl="0"/>
            <a:r>
              <a:rPr lang="pl-PL" sz="2000" dirty="0"/>
              <a:t>Kolka moczowodowa</a:t>
            </a:r>
          </a:p>
          <a:p>
            <a:pPr rtl="0"/>
            <a:r>
              <a:rPr lang="pl-PL" sz="2000" dirty="0"/>
              <a:t>Niedrożność tętnic krezkowych</a:t>
            </a:r>
          </a:p>
          <a:p>
            <a:pPr rtl="0"/>
            <a:r>
              <a:rPr lang="pl-PL" sz="2000" dirty="0"/>
              <a:t>Skręt krezki narządu trzewnego</a:t>
            </a:r>
          </a:p>
          <a:p>
            <a:pPr rtl="0"/>
            <a:r>
              <a:rPr lang="pl-PL" sz="2000" dirty="0"/>
              <a:t>Perforacja wrzodu trawiennego </a:t>
            </a:r>
          </a:p>
          <a:p>
            <a:pPr rtl="0"/>
            <a:r>
              <a:rPr lang="pl-PL" sz="2000" dirty="0"/>
              <a:t>Perforacja jelita</a:t>
            </a:r>
          </a:p>
          <a:p>
            <a:pPr rtl="0"/>
            <a:r>
              <a:rPr lang="pl-PL" sz="2000" dirty="0"/>
              <a:t>Perforacja uchyłków</a:t>
            </a:r>
          </a:p>
          <a:p>
            <a:pPr rtl="0"/>
            <a:r>
              <a:rPr lang="pl-PL" sz="2000" dirty="0"/>
              <a:t>Pęknięcie tętniaka aorty brzusznej</a:t>
            </a:r>
          </a:p>
          <a:p>
            <a:pPr rtl="0"/>
            <a:r>
              <a:rPr lang="pl-PL" sz="2000" dirty="0"/>
              <a:t>Pęknięcie ciąży pozamacicznej </a:t>
            </a:r>
          </a:p>
          <a:p>
            <a:pPr rtl="0"/>
            <a:r>
              <a:rPr lang="pl-PL" sz="2000" dirty="0"/>
              <a:t>Skręt jajnika/pęknięcie torbieli jajnika</a:t>
            </a:r>
          </a:p>
          <a:p>
            <a:pPr lvl="2"/>
            <a:r>
              <a:rPr lang="pl-PL" sz="1600" i="1" dirty="0"/>
              <a:t>Radiologia</a:t>
            </a:r>
            <a:r>
              <a:rPr lang="pl-PL" sz="1600" dirty="0"/>
              <a:t>. Red. Cieszanowski, Andrzej; </a:t>
            </a:r>
            <a:r>
              <a:rPr lang="pl-PL" sz="1600" dirty="0" err="1"/>
              <a:t>Bekiesińska-Figatowska</a:t>
            </a:r>
            <a:r>
              <a:rPr lang="pl-PL" sz="1600" dirty="0"/>
              <a:t>, Monika . Warszawa: PZWL Wydawnictwo Lekarskie, 2022, 588 s. ISBN 978-83-01-22559-9, doi: https://doi.org/10.53271/2022.027</a:t>
            </a:r>
            <a:r>
              <a:rPr lang="pl-PL" sz="2000" dirty="0"/>
              <a:t> 	</a:t>
            </a:r>
          </a:p>
          <a:p>
            <a:pPr marL="0" indent="0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17124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404646" cy="1020762"/>
          </a:xfrm>
        </p:spPr>
        <p:txBody>
          <a:bodyPr rtlCol="0"/>
          <a:lstStyle/>
          <a:p>
            <a:r>
              <a:rPr lang="pl-PL" dirty="0"/>
              <a:t>Ostre zapalenie wyrostka robaczkowego (TK)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5303F8A-A800-7C82-B505-5AE2AE230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1556792"/>
            <a:ext cx="5229200" cy="52292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D27E748-7C9A-59A0-5CF2-E1DE4B5F4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02" y="1556792"/>
            <a:ext cx="52292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6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31B52ABA-41BF-897A-9FA2-EC1BB326E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80" y="0"/>
            <a:ext cx="6711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0AB73FE-2CF4-09F5-0CF6-39DBBBDC1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0"/>
            <a:ext cx="9898390" cy="678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DADCDC58-57C6-7DB1-868A-34E4AFC91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60" y="126265"/>
            <a:ext cx="9793088" cy="670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3FBDAAC-BB19-77B5-787D-7B6F2D2F2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33935"/>
            <a:ext cx="9793088" cy="679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6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7A9EC09-08CF-8816-8013-2ABB9F2CF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72" y="16264"/>
            <a:ext cx="9984689" cy="6825471"/>
          </a:xfrm>
          <a:prstGeom prst="rect">
            <a:avLst/>
          </a:prstGeom>
        </p:spPr>
      </p:pic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id="{E6F3CCB0-3B67-9AEE-FE25-046EACEA431B}"/>
              </a:ext>
            </a:extLst>
          </p:cNvPr>
          <p:cNvSpPr txBox="1">
            <a:spLocks/>
          </p:cNvSpPr>
          <p:nvPr/>
        </p:nvSpPr>
        <p:spPr>
          <a:xfrm>
            <a:off x="333772" y="2276872"/>
            <a:ext cx="4021101" cy="3950084"/>
          </a:xfrm>
          <a:prstGeom prst="rect">
            <a:avLst/>
          </a:prstGeom>
        </p:spPr>
        <p:txBody>
          <a:bodyPr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OZWR (poprzednie slajdy)</a:t>
            </a:r>
          </a:p>
          <a:p>
            <a:r>
              <a:rPr lang="pl-PL" dirty="0"/>
              <a:t>Znalezisko dodatkowe (znane klinicznie) – </a:t>
            </a:r>
            <a:br>
              <a:rPr lang="pl-PL" dirty="0"/>
            </a:br>
            <a:r>
              <a:rPr lang="pl-PL" dirty="0"/>
              <a:t>kamica pęcherzykowa</a:t>
            </a:r>
          </a:p>
        </p:txBody>
      </p:sp>
    </p:spTree>
    <p:extLst>
      <p:ext uri="{BB962C8B-B14F-4D97-AF65-F5344CB8AC3E}">
        <p14:creationId xmlns:p14="http://schemas.microsoft.com/office/powerpoint/2010/main" val="13238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Drogi żółciowe</a:t>
            </a:r>
          </a:p>
        </p:txBody>
      </p:sp>
    </p:spTree>
    <p:extLst>
      <p:ext uri="{BB962C8B-B14F-4D97-AF65-F5344CB8AC3E}">
        <p14:creationId xmlns:p14="http://schemas.microsoft.com/office/powerpoint/2010/main" val="13455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404646" cy="1020762"/>
          </a:xfrm>
        </p:spPr>
        <p:txBody>
          <a:bodyPr rtlCol="0"/>
          <a:lstStyle/>
          <a:p>
            <a:r>
              <a:rPr lang="pl-PL" dirty="0"/>
              <a:t>Ostre </a:t>
            </a:r>
            <a:r>
              <a:rPr lang="pl-PL" dirty="0" err="1"/>
              <a:t>kamicze</a:t>
            </a:r>
            <a:r>
              <a:rPr lang="pl-PL" dirty="0"/>
              <a:t> zapalenie pęcherzyka żółciowego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BC0623E3-E171-8C82-77E8-3A4D6C6128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36" y="1601466"/>
            <a:ext cx="7678589" cy="5256534"/>
          </a:xfrm>
        </p:spPr>
      </p:pic>
      <p:sp>
        <p:nvSpPr>
          <p:cNvPr id="6" name="Zawartość — symbol zastępczy 5"/>
          <p:cNvSpPr>
            <a:spLocks noGrp="1"/>
          </p:cNvSpPr>
          <p:nvPr>
            <p:ph sz="quarter" idx="4294967295"/>
          </p:nvPr>
        </p:nvSpPr>
        <p:spPr>
          <a:xfrm>
            <a:off x="261764" y="1905000"/>
            <a:ext cx="4416552" cy="3352801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„Gęsta” zawartość</a:t>
            </a:r>
          </a:p>
          <a:p>
            <a:pPr rtl="0"/>
            <a:r>
              <a:rPr lang="pl-PL" dirty="0"/>
              <a:t>Złóg (39 mm) widziany bezpośrednio</a:t>
            </a:r>
          </a:p>
          <a:p>
            <a:pPr rtl="0"/>
            <a:r>
              <a:rPr lang="pl-PL" dirty="0" err="1"/>
              <a:t>Sonograficzny</a:t>
            </a:r>
            <a:r>
              <a:rPr lang="pl-PL" dirty="0"/>
              <a:t> objaw Murphy’ego</a:t>
            </a:r>
          </a:p>
        </p:txBody>
      </p:sp>
    </p:spTree>
    <p:extLst>
      <p:ext uri="{BB962C8B-B14F-4D97-AF65-F5344CB8AC3E}">
        <p14:creationId xmlns:p14="http://schemas.microsoft.com/office/powerpoint/2010/main" val="36893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A2FFCCA-43C2-97F3-F1C5-FAD7DEEAF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54" y="0"/>
            <a:ext cx="9918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9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8A03B1C-468C-9D4A-D701-8D988F539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38717"/>
            <a:ext cx="9793088" cy="678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548662" cy="1020762"/>
          </a:xfrm>
        </p:spPr>
        <p:txBody>
          <a:bodyPr rtlCol="0"/>
          <a:lstStyle/>
          <a:p>
            <a:pPr rtl="0"/>
            <a:r>
              <a:rPr lang="pl-PL" dirty="0"/>
              <a:t>Czym może być ostry brzuch? (nie do zabiegu)</a:t>
            </a: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/>
        <p:txBody>
          <a:bodyPr numCol="2" rtlCol="0">
            <a:noAutofit/>
          </a:bodyPr>
          <a:lstStyle/>
          <a:p>
            <a:pPr rtl="0"/>
            <a:r>
              <a:rPr lang="pl-PL" sz="2000" dirty="0"/>
              <a:t>Niedokrwienie/zawał mięśnia sercowego (ściana dolna)</a:t>
            </a:r>
          </a:p>
          <a:p>
            <a:pPr rtl="0"/>
            <a:r>
              <a:rPr lang="pl-PL" sz="2000" dirty="0"/>
              <a:t>Zapalenie błony śluzowej żołądka i jelit</a:t>
            </a:r>
          </a:p>
          <a:p>
            <a:pPr rtl="0"/>
            <a:r>
              <a:rPr lang="pl-PL" sz="2000" dirty="0"/>
              <a:t>Zapalenie uchyłków</a:t>
            </a:r>
          </a:p>
          <a:p>
            <a:pPr rtl="0"/>
            <a:r>
              <a:rPr lang="pl-PL" sz="2000" dirty="0"/>
              <a:t>Zapalenie węzłów chłonnych krezki</a:t>
            </a:r>
          </a:p>
          <a:p>
            <a:pPr rtl="0"/>
            <a:r>
              <a:rPr lang="pl-PL" sz="2000" dirty="0"/>
              <a:t>Pierwotne zapalenie otrzewnej</a:t>
            </a:r>
          </a:p>
          <a:p>
            <a:pPr rtl="0"/>
            <a:r>
              <a:rPr lang="pl-PL" sz="2000" dirty="0"/>
              <a:t>Zakażenie dróg moczowych</a:t>
            </a:r>
          </a:p>
          <a:p>
            <a:pPr rtl="0"/>
            <a:r>
              <a:rPr lang="pl-PL" sz="2000" dirty="0" err="1"/>
              <a:t>Odmiedniczkowe</a:t>
            </a:r>
            <a:r>
              <a:rPr lang="pl-PL" sz="2000" dirty="0"/>
              <a:t> zapalenie nerek</a:t>
            </a:r>
          </a:p>
          <a:p>
            <a:pPr rtl="0"/>
            <a:r>
              <a:rPr lang="pl-PL" sz="2000" dirty="0"/>
              <a:t>Mocznica</a:t>
            </a:r>
          </a:p>
          <a:p>
            <a:pPr rtl="0"/>
            <a:r>
              <a:rPr lang="pl-PL" sz="2000" dirty="0" err="1"/>
              <a:t>Hiperurykemia</a:t>
            </a:r>
            <a:endParaRPr lang="pl-PL" sz="2000" dirty="0"/>
          </a:p>
          <a:p>
            <a:pPr rtl="0"/>
            <a:r>
              <a:rPr lang="pl-PL" sz="2000" dirty="0"/>
              <a:t>Porfiria</a:t>
            </a:r>
          </a:p>
          <a:p>
            <a:pPr rtl="0"/>
            <a:r>
              <a:rPr lang="pl-PL" sz="2000" dirty="0"/>
              <a:t>Zapalenie narządów miednicy mniejszej</a:t>
            </a:r>
          </a:p>
          <a:p>
            <a:pPr rtl="0"/>
            <a:r>
              <a:rPr lang="pl-PL" sz="2000" dirty="0" err="1"/>
              <a:t>Endometrioza</a:t>
            </a:r>
            <a:r>
              <a:rPr lang="pl-PL" sz="2000" dirty="0"/>
              <a:t> </a:t>
            </a:r>
          </a:p>
          <a:p>
            <a:pPr rtl="0"/>
            <a:r>
              <a:rPr lang="pl-PL" sz="2000" dirty="0"/>
              <a:t>Ból owulacyjny</a:t>
            </a:r>
          </a:p>
          <a:p>
            <a:pPr rtl="0"/>
            <a:r>
              <a:rPr lang="pl-PL" sz="2000" dirty="0"/>
              <a:t>Półpasiec</a:t>
            </a:r>
          </a:p>
          <a:p>
            <a:pPr lvl="1"/>
            <a:r>
              <a:rPr lang="pl-PL" sz="1200" i="1" dirty="0"/>
              <a:t>Radiologia</a:t>
            </a:r>
            <a:r>
              <a:rPr lang="pl-PL" sz="1200" dirty="0"/>
              <a:t>. Red. Cieszanowski, Andrzej; </a:t>
            </a:r>
            <a:r>
              <a:rPr lang="pl-PL" sz="1200" dirty="0" err="1"/>
              <a:t>Bekiesińska-Figatowska</a:t>
            </a:r>
            <a:r>
              <a:rPr lang="pl-PL" sz="1200" dirty="0"/>
              <a:t>, Monika . Warszawa: PZWL Wydawnictwo Lekarskie, 2022, 588 s. ISBN 978-83-01-22559-9, doi: https://doi.org/10.53271/2022.027</a:t>
            </a:r>
            <a:r>
              <a:rPr lang="pl-PL" sz="1600" dirty="0"/>
              <a:t> 	</a:t>
            </a:r>
          </a:p>
          <a:p>
            <a:pPr marL="0" indent="0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31208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AD588B1-3A8E-B82C-70EC-868DCD97E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5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19405EE-A049-A9A7-1499-DF788B12B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2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1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812" y="274638"/>
            <a:ext cx="11233248" cy="1020762"/>
          </a:xfrm>
        </p:spPr>
        <p:txBody>
          <a:bodyPr rtlCol="0"/>
          <a:lstStyle/>
          <a:p>
            <a:r>
              <a:rPr lang="pl-PL" dirty="0"/>
              <a:t>Ostre </a:t>
            </a:r>
            <a:r>
              <a:rPr lang="pl-PL" dirty="0" err="1"/>
              <a:t>bezkamicze</a:t>
            </a:r>
            <a:r>
              <a:rPr lang="pl-PL" dirty="0"/>
              <a:t> zapalenie pęcherzyka żółciowego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294967295"/>
          </p:nvPr>
        </p:nvSpPr>
        <p:spPr>
          <a:xfrm>
            <a:off x="261764" y="1905000"/>
            <a:ext cx="4416552" cy="3352801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Wtórnie do guza głowy trzustki</a:t>
            </a:r>
          </a:p>
          <a:p>
            <a:pPr rtl="0"/>
            <a:r>
              <a:rPr lang="pl-PL" dirty="0"/>
              <a:t>Znacznie pogrubiała ściana</a:t>
            </a:r>
          </a:p>
          <a:p>
            <a:pPr rtl="0"/>
            <a:r>
              <a:rPr lang="pl-PL" dirty="0" err="1"/>
              <a:t>Sonograficzny</a:t>
            </a:r>
            <a:r>
              <a:rPr lang="pl-PL" dirty="0"/>
              <a:t> objaw Murphy’ego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DA312EE-C33D-0D0B-2CCF-8505D6B63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308" y="1615768"/>
            <a:ext cx="6948264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1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10B79D6-4EB1-1CC1-16CD-907E3B304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9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812" y="274638"/>
            <a:ext cx="11233248" cy="1020762"/>
          </a:xfrm>
        </p:spPr>
        <p:txBody>
          <a:bodyPr rtlCol="0"/>
          <a:lstStyle/>
          <a:p>
            <a:r>
              <a:rPr lang="pl-PL" dirty="0"/>
              <a:t>Żółtaczka mechaniczna – </a:t>
            </a:r>
            <a:r>
              <a:rPr lang="pl-PL" dirty="0" err="1"/>
              <a:t>cholestaza</a:t>
            </a:r>
            <a:r>
              <a:rPr lang="pl-PL" dirty="0"/>
              <a:t> 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294967295"/>
          </p:nvPr>
        </p:nvSpPr>
        <p:spPr>
          <a:xfrm>
            <a:off x="261764" y="1905000"/>
            <a:ext cx="4416552" cy="3352801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Wtórnie do guza głowy trzustki</a:t>
            </a:r>
          </a:p>
          <a:p>
            <a:pPr rtl="0"/>
            <a:r>
              <a:rPr lang="pl-PL" dirty="0"/>
              <a:t>… albo kamicy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2C1E3AD-A7BB-4F68-56B7-6A982A14A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15" y="1639118"/>
            <a:ext cx="6958509" cy="52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0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47DB6FB-81EB-750D-A187-800BB4540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3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Żółtaczka mechaniczna – </a:t>
            </a:r>
            <a:r>
              <a:rPr lang="pl-PL" dirty="0" err="1"/>
              <a:t>cholestaza</a:t>
            </a:r>
            <a:r>
              <a:rPr lang="pl-PL" dirty="0"/>
              <a:t> (niedrożność protezy)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17748" y="1772816"/>
            <a:ext cx="4320480" cy="4752528"/>
          </a:xfrm>
        </p:spPr>
        <p:txBody>
          <a:bodyPr rtlCol="0">
            <a:normAutofit fontScale="92500" lnSpcReduction="10000"/>
          </a:bodyPr>
          <a:lstStyle/>
          <a:p>
            <a:r>
              <a:rPr lang="pl-PL" dirty="0">
                <a:effectLst/>
              </a:rPr>
              <a:t>Wątroba powiększona - w wymiarze AP 170 mm, o gładkich obrysach i niejednorodnej </a:t>
            </a:r>
            <a:r>
              <a:rPr lang="pl-PL" dirty="0" err="1">
                <a:effectLst/>
              </a:rPr>
              <a:t>echogeniczności</a:t>
            </a:r>
            <a:r>
              <a:rPr lang="pl-PL" dirty="0">
                <a:effectLst/>
              </a:rPr>
              <a:t> i zatartej strukturze wnęki. W obrębie prawego płata kilka drobnych obszarów </a:t>
            </a:r>
            <a:r>
              <a:rPr lang="pl-PL" dirty="0" err="1">
                <a:effectLst/>
              </a:rPr>
              <a:t>hyperechogenicznych</a:t>
            </a:r>
            <a:r>
              <a:rPr lang="pl-PL" dirty="0">
                <a:effectLst/>
              </a:rPr>
              <a:t>, największy w </a:t>
            </a:r>
            <a:r>
              <a:rPr lang="pl-PL" dirty="0" err="1">
                <a:effectLst/>
              </a:rPr>
              <a:t>seg</a:t>
            </a:r>
            <a:r>
              <a:rPr lang="pl-PL" dirty="0">
                <a:effectLst/>
              </a:rPr>
              <a:t>. VII </a:t>
            </a:r>
            <a:r>
              <a:rPr lang="pl-PL" dirty="0" err="1">
                <a:effectLst/>
              </a:rPr>
              <a:t>podtorebkowo</a:t>
            </a:r>
            <a:r>
              <a:rPr lang="pl-PL" dirty="0">
                <a:effectLst/>
              </a:rPr>
              <a:t> o średnicy 4 mm - w pierwszej kolejności naczyniaki, choć nie można wykluczyć innej etiologii.</a:t>
            </a:r>
          </a:p>
          <a:p>
            <a:r>
              <a:rPr lang="pl-PL" dirty="0">
                <a:effectLst/>
              </a:rPr>
              <a:t>Drogi żółciowe wewnątrzwątrobowe poszerzone, z przewagą w zakresie lewego płata - na obwodzie do 6 mm. </a:t>
            </a:r>
            <a:r>
              <a:rPr lang="pl-PL" dirty="0" err="1">
                <a:effectLst/>
              </a:rPr>
              <a:t>Przywnękowo</a:t>
            </a:r>
            <a:r>
              <a:rPr lang="pl-PL" dirty="0">
                <a:effectLst/>
              </a:rPr>
              <a:t>: PWP szerokości 9 mm, PWL szerokości</a:t>
            </a:r>
          </a:p>
          <a:p>
            <a:r>
              <a:rPr lang="pl-PL" dirty="0">
                <a:effectLst/>
              </a:rPr>
              <a:t>Uwidoczniono końce obu protez, które znajdują się w PWP oraz PWL, protezę uwidoczniono także odcinkowo w zakresie PWW. </a:t>
            </a:r>
            <a:r>
              <a:rPr lang="pl-PL" dirty="0" err="1">
                <a:effectLst/>
              </a:rPr>
              <a:t>Aerobilia</a:t>
            </a:r>
            <a:r>
              <a:rPr lang="pl-PL" dirty="0">
                <a:effectLst/>
              </a:rPr>
              <a:t>.</a:t>
            </a:r>
          </a:p>
          <a:p>
            <a:r>
              <a:rPr lang="pl-PL" dirty="0">
                <a:effectLst/>
              </a:rPr>
              <a:t>PWW szerokości do 10 mm.</a:t>
            </a:r>
          </a:p>
          <a:p>
            <a:r>
              <a:rPr lang="pl-PL" dirty="0">
                <a:effectLst/>
              </a:rPr>
              <a:t>Przewód żółciowy wspólny poszerzony - średnicy 7 mm.</a:t>
            </a:r>
          </a:p>
          <a:p>
            <a:r>
              <a:rPr lang="pl-PL" dirty="0">
                <a:effectLst/>
              </a:rPr>
              <a:t>Pęcherzyk żółciowy obkurczony, o niepogrubiałej ścianie, w jego świetle zawieszone wtręty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1F751F9C-1CC5-B8E4-7E1B-97EC4D811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94" y="1905000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17973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8E952C0-23C8-66B9-0113-D41504458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76868" cy="685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9392BC7-ED47-021B-D42C-6F8EBFE21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11" y="0"/>
            <a:ext cx="6776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1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AB28E96-4204-4DF9-EFC8-89C4D913EA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0"/>
            <a:ext cx="6776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2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Układ moczowy</a:t>
            </a:r>
          </a:p>
        </p:txBody>
      </p:sp>
    </p:spTree>
    <p:extLst>
      <p:ext uri="{BB962C8B-B14F-4D97-AF65-F5344CB8AC3E}">
        <p14:creationId xmlns:p14="http://schemas.microsoft.com/office/powerpoint/2010/main" val="38477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332638" cy="1020762"/>
          </a:xfrm>
        </p:spPr>
        <p:txBody>
          <a:bodyPr rtlCol="0"/>
          <a:lstStyle/>
          <a:p>
            <a:pPr rtl="0"/>
            <a:r>
              <a:rPr lang="pl-PL" dirty="0"/>
              <a:t>Jakie badania (obrazowe) są wskazane?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7C9E7F4-5724-C48C-720D-25860C364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75" t="72056" r="7464" b="13056"/>
          <a:stretch/>
        </p:blipFill>
        <p:spPr>
          <a:xfrm>
            <a:off x="85146" y="1988840"/>
            <a:ext cx="12018531" cy="187220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D646E4D-47B0-3392-1526-F04F514F321A}"/>
              </a:ext>
            </a:extLst>
          </p:cNvPr>
          <p:cNvSpPr txBox="1"/>
          <p:nvPr/>
        </p:nvSpPr>
        <p:spPr>
          <a:xfrm>
            <a:off x="5878388" y="4554488"/>
            <a:ext cx="60936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pl-PL" dirty="0"/>
              <a:t>Duława, Jan. </a:t>
            </a:r>
            <a:r>
              <a:rPr lang="pl-PL" i="1" dirty="0"/>
              <a:t>Vademecum medycyny wewnętrznej</a:t>
            </a:r>
            <a:r>
              <a:rPr lang="pl-PL" dirty="0"/>
              <a:t>. Red. . Warszawa: PZWL Wydawnictwo Lekarskie, 2015, 1554 s. ISBN 978-83-200-4941-1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41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91C60FA-D82F-4802-D833-467AED8A7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3673" y="0"/>
            <a:ext cx="6048672" cy="680251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E4C9B4E-0CAA-DAAA-BBAF-25DDE9379B10}"/>
              </a:ext>
            </a:extLst>
          </p:cNvPr>
          <p:cNvSpPr txBox="1"/>
          <p:nvPr/>
        </p:nvSpPr>
        <p:spPr>
          <a:xfrm>
            <a:off x="23484" y="1772816"/>
            <a:ext cx="6093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RTG jamy brzusznej w projekcji AP</a:t>
            </a:r>
          </a:p>
          <a:p>
            <a:r>
              <a:rPr lang="pl-PL" dirty="0"/>
              <a:t>Cech perforacji ani niedrożności przewodu pokarmowego |</a:t>
            </a:r>
            <a:br>
              <a:rPr lang="pl-PL" dirty="0"/>
            </a:br>
            <a:r>
              <a:rPr lang="pl-PL" dirty="0"/>
              <a:t>na wykonanym zdjęciu nie stwierdza się. </a:t>
            </a:r>
          </a:p>
          <a:p>
            <a:r>
              <a:rPr lang="pl-PL" dirty="0"/>
              <a:t>Zmiany zwyrodnieniowe kręgosłupa.</a:t>
            </a:r>
          </a:p>
        </p:txBody>
      </p:sp>
    </p:spTree>
    <p:extLst>
      <p:ext uri="{BB962C8B-B14F-4D97-AF65-F5344CB8AC3E}">
        <p14:creationId xmlns:p14="http://schemas.microsoft.com/office/powerpoint/2010/main" val="365572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91C60FA-D82F-4802-D833-467AED8A7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2" t="25882" b="44683"/>
          <a:stretch/>
        </p:blipFill>
        <p:spPr>
          <a:xfrm>
            <a:off x="5555256" y="24128"/>
            <a:ext cx="6633570" cy="650121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E4C9B4E-0CAA-DAAA-BBAF-25DDE9379B10}"/>
              </a:ext>
            </a:extLst>
          </p:cNvPr>
          <p:cNvSpPr txBox="1"/>
          <p:nvPr/>
        </p:nvSpPr>
        <p:spPr>
          <a:xfrm>
            <a:off x="23484" y="1772816"/>
            <a:ext cx="60936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RTG jamy brzusznej w projekcji AP</a:t>
            </a:r>
          </a:p>
          <a:p>
            <a:r>
              <a:rPr lang="pl-PL" dirty="0"/>
              <a:t>Cech perforacji ani niedrożności przewodu pokarmowego </a:t>
            </a:r>
            <a:br>
              <a:rPr lang="pl-PL" dirty="0"/>
            </a:br>
            <a:r>
              <a:rPr lang="pl-PL" dirty="0"/>
              <a:t>na wykonanym zdjęciu nie stwierdza się. </a:t>
            </a:r>
          </a:p>
          <a:p>
            <a:r>
              <a:rPr lang="pl-PL" dirty="0"/>
              <a:t>Zmiany zwyrodnieniowe kręgosłupa.</a:t>
            </a:r>
          </a:p>
          <a:p>
            <a:r>
              <a:rPr lang="pl-PL" dirty="0"/>
              <a:t>(…!)</a:t>
            </a:r>
          </a:p>
        </p:txBody>
      </p:sp>
    </p:spTree>
    <p:extLst>
      <p:ext uri="{BB962C8B-B14F-4D97-AF65-F5344CB8AC3E}">
        <p14:creationId xmlns:p14="http://schemas.microsoft.com/office/powerpoint/2010/main" val="249933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91C60FA-D82F-4802-D833-467AED8A7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3673" y="0"/>
            <a:ext cx="6048672" cy="680251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E4C9B4E-0CAA-DAAA-BBAF-25DDE9379B10}"/>
              </a:ext>
            </a:extLst>
          </p:cNvPr>
          <p:cNvSpPr txBox="1"/>
          <p:nvPr/>
        </p:nvSpPr>
        <p:spPr>
          <a:xfrm>
            <a:off x="23484" y="1772816"/>
            <a:ext cx="60936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RTG jamy brzusznej w projekcji AP</a:t>
            </a:r>
          </a:p>
          <a:p>
            <a:r>
              <a:rPr lang="pl-PL" dirty="0"/>
              <a:t>Cech perforacji ani niedrożności przewodu pokarmowego </a:t>
            </a:r>
            <a:br>
              <a:rPr lang="pl-PL" dirty="0"/>
            </a:br>
            <a:r>
              <a:rPr lang="pl-PL" dirty="0"/>
              <a:t>na wykonanym zdjęciu nie stwierdza się. </a:t>
            </a:r>
          </a:p>
          <a:p>
            <a:r>
              <a:rPr lang="pl-PL" dirty="0"/>
              <a:t>Zmiany zwyrodnieniowe kręgosłupa.</a:t>
            </a:r>
          </a:p>
          <a:p>
            <a:r>
              <a:rPr lang="pl-PL" dirty="0"/>
              <a:t>Podejrzenie złogu w grupie kielichów dolnych UKM nerki lewej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7622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Kamica nerkowa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7B52E04C-7692-6EEB-8606-05F1BDD8AE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54" y="1647460"/>
            <a:ext cx="7644116" cy="5210540"/>
          </a:xfrm>
        </p:spPr>
      </p:pic>
    </p:spTree>
    <p:extLst>
      <p:ext uri="{BB962C8B-B14F-4D97-AF65-F5344CB8AC3E}">
        <p14:creationId xmlns:p14="http://schemas.microsoft.com/office/powerpoint/2010/main" val="413515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Kamica nerkowa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646E779-245B-2C40-4996-CE76ACE993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2" y="1893615"/>
            <a:ext cx="7200800" cy="4936486"/>
          </a:xfrm>
        </p:spPr>
      </p:pic>
    </p:spTree>
    <p:extLst>
      <p:ext uri="{BB962C8B-B14F-4D97-AF65-F5344CB8AC3E}">
        <p14:creationId xmlns:p14="http://schemas.microsoft.com/office/powerpoint/2010/main" val="1557061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Kamica…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522413" y="1905001"/>
            <a:ext cx="4416552" cy="4267200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Dolegliwości bólowe brzucha po lewej stronie. Podejrzenie kolki nerkowej.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910302BA-CF49-C64B-1E91-32AE35101041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66" y="1628799"/>
            <a:ext cx="6228056" cy="4671041"/>
          </a:xfrm>
        </p:spPr>
      </p:pic>
    </p:spTree>
    <p:extLst>
      <p:ext uri="{BB962C8B-B14F-4D97-AF65-F5344CB8AC3E}">
        <p14:creationId xmlns:p14="http://schemas.microsoft.com/office/powerpoint/2010/main" val="1437056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CB84C9-41E6-9EC0-C3B6-F70F0771E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9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DFCD89B-6FB6-E32E-4998-77F0013B3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8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16467AF-DF0C-1C75-B226-3E6F04B8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9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Kamica moczowodowa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89756" y="1628800"/>
            <a:ext cx="4075857" cy="4543400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Dolegliwości bólowe brzucha po lewej stronie. Podejrzenie kolki nerkowej.</a:t>
            </a:r>
          </a:p>
          <a:p>
            <a:pPr rtl="0"/>
            <a:r>
              <a:rPr lang="pl-PL" dirty="0"/>
              <a:t>Miedniczka nerki lewej 12 mm, kielichy większe do </a:t>
            </a:r>
            <a:r>
              <a:rPr lang="pl-PL" dirty="0" err="1"/>
              <a:t>do</a:t>
            </a:r>
            <a:r>
              <a:rPr lang="pl-PL" dirty="0"/>
              <a:t> 11 mm. Jednoznacznego złogu w obrębie UKM nerki lewej nie stwierdzono, niejednoznaczne struktury </a:t>
            </a:r>
            <a:r>
              <a:rPr lang="pl-PL" dirty="0" err="1"/>
              <a:t>echogeniczne</a:t>
            </a:r>
            <a:r>
              <a:rPr lang="pl-PL" dirty="0"/>
              <a:t> w sąsiedztwie UKM około 3 mm. </a:t>
            </a:r>
          </a:p>
          <a:p>
            <a:pPr rtl="0"/>
            <a:r>
              <a:rPr lang="pl-PL" dirty="0" err="1"/>
              <a:t>Przypęcherzowo</a:t>
            </a:r>
            <a:r>
              <a:rPr lang="pl-PL" dirty="0"/>
              <a:t> w topografii moczowodu lewego uwidoczniono strukturę 8x 7 mm dającą artefakt confetti odpowiadającą złogowi - prawdopodobna przyczyna dolegliwości. Poza tym nerki w miejscu typowym, prawidłowej wielkości o równych obrysach i zachowanym stosunku korowo-rdzeniowym, prawa bez cech zastoju.</a:t>
            </a:r>
          </a:p>
          <a:p>
            <a:pPr rtl="0"/>
            <a:endParaRPr lang="pl-PL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564CD2EF-F7D4-4898-0A4C-18D828B1C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94" y="1905000"/>
            <a:ext cx="538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63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7788" y="332656"/>
            <a:ext cx="9143998" cy="1020762"/>
          </a:xfrm>
        </p:spPr>
        <p:txBody>
          <a:bodyPr rtlCol="0"/>
          <a:lstStyle/>
          <a:p>
            <a:pPr rtl="0"/>
            <a:r>
              <a:rPr lang="pl-PL" dirty="0"/>
              <a:t>RTG jamy brzusznej 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CDD30389-8B0D-0C2F-7423-BFA5BFBA0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24" y="0"/>
            <a:ext cx="6490101" cy="6858000"/>
          </a:xfrm>
        </p:spPr>
      </p:pic>
      <p:sp>
        <p:nvSpPr>
          <p:cNvPr id="10" name="Zawartość — symbol zastępczy 4">
            <a:extLst>
              <a:ext uri="{FF2B5EF4-FFF2-40B4-BE49-F238E27FC236}">
                <a16:creationId xmlns:a16="http://schemas.microsoft.com/office/drawing/2014/main" id="{740EEF31-27C9-227F-CE2B-A679ECDCED5D}"/>
              </a:ext>
            </a:extLst>
          </p:cNvPr>
          <p:cNvSpPr txBox="1">
            <a:spLocks/>
          </p:cNvSpPr>
          <p:nvPr/>
        </p:nvSpPr>
        <p:spPr>
          <a:xfrm>
            <a:off x="477788" y="1976379"/>
            <a:ext cx="4419599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Kopuły przepony (!)</a:t>
            </a:r>
          </a:p>
          <a:p>
            <a:r>
              <a:rPr lang="pl-PL" dirty="0"/>
              <a:t>Tak nisko jak się da (najlepiej ze spojeniem łonowym)</a:t>
            </a:r>
          </a:p>
        </p:txBody>
      </p:sp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Dziękuję</a:t>
            </a:r>
          </a:p>
        </p:txBody>
      </p:sp>
      <p:sp>
        <p:nvSpPr>
          <p:cNvPr id="14" name="Zawartość — symbol zastępczy 13"/>
          <p:cNvSpPr>
            <a:spLocks noGrp="1"/>
          </p:cNvSpPr>
          <p:nvPr>
            <p:ph type="body" idx="1"/>
          </p:nvPr>
        </p:nvSpPr>
        <p:spPr>
          <a:xfrm>
            <a:off x="1522413" y="4797153"/>
            <a:ext cx="9540551" cy="1872207"/>
          </a:xfrm>
        </p:spPr>
        <p:txBody>
          <a:bodyPr numCol="1" rtlCol="0">
            <a:noAutofit/>
          </a:bodyPr>
          <a:lstStyle/>
          <a:p>
            <a:pPr marL="0" indent="0">
              <a:buNone/>
            </a:pPr>
            <a:r>
              <a:rPr lang="pl-PL" sz="2000" dirty="0"/>
              <a:t>Badania pochodzą ze zbiorów:</a:t>
            </a:r>
          </a:p>
          <a:p>
            <a:pPr marL="0" indent="0">
              <a:buNone/>
            </a:pP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Zakładu Radiodiagnostyki i Radiologii Zabiegowej Uniwersyteckiego Centrum Klinicznego im prof. K. Gibińskiego SUM w Katowicach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Okręgowego Szpitala Kolejowego </a:t>
            </a:r>
            <a:r>
              <a:rPr lang="pl-PL" sz="2000" dirty="0" err="1"/>
              <a:t>s.p</a:t>
            </a:r>
            <a:r>
              <a:rPr lang="pl-PL" sz="2000" dirty="0"/>
              <a:t>. </a:t>
            </a:r>
            <a:r>
              <a:rPr lang="pl-PL" sz="2000" dirty="0" err="1"/>
              <a:t>z.o.z</a:t>
            </a:r>
            <a:r>
              <a:rPr lang="pl-PL" sz="2000" dirty="0"/>
              <a:t>. w </a:t>
            </a:r>
            <a:r>
              <a:rPr lang="pl-PL" sz="2000" dirty="0" err="1"/>
              <a:t>w</a:t>
            </a:r>
            <a:r>
              <a:rPr lang="pl-PL" sz="2000" dirty="0"/>
              <a:t> Katowicach</a:t>
            </a:r>
            <a:endParaRPr lang="pl-PL" sz="1400" dirty="0"/>
          </a:p>
          <a:p>
            <a:pPr algn="r"/>
            <a:r>
              <a:rPr lang="pl-PL" sz="1400" dirty="0"/>
              <a:t>oskar.bozek@sum.edu.pl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783066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blica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29485_TF02804846_TF02804846.potx" id="{BC55DF40-C1B1-4324-9390-76F7A3F99AD7}" vid="{03A57810-FD05-498B-89FB-B0E4345A6C5D}"/>
    </a:ext>
  </a:extLst>
</a:theme>
</file>

<file path=ppt/theme/theme2.xml><?xml version="1.0" encoding="utf-8"?>
<a:theme xmlns:a="http://schemas.openxmlformats.org/drawingml/2006/main" name="Motyw pakietu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FFC95B31D8F345B95E79EF9654D2AE" ma:contentTypeVersion="18" ma:contentTypeDescription="Create a new document." ma:contentTypeScope="" ma:versionID="bbc6158564450feff4464b8db5655de1">
  <xsd:schema xmlns:xsd="http://www.w3.org/2001/XMLSchema" xmlns:xs="http://www.w3.org/2001/XMLSchema" xmlns:p="http://schemas.microsoft.com/office/2006/metadata/properties" xmlns:ns3="7b9447ab-92fe-4866-a306-1bfa2c2fffb2" xmlns:ns4="81b82d78-422c-4d80-a72d-a519916bceae" targetNamespace="http://schemas.microsoft.com/office/2006/metadata/properties" ma:root="true" ma:fieldsID="a4308d93bbabb17341a3c0895fd01e53" ns3:_="" ns4:_="">
    <xsd:import namespace="7b9447ab-92fe-4866-a306-1bfa2c2fffb2"/>
    <xsd:import namespace="81b82d78-422c-4d80-a72d-a519916bcea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LengthInSeconds" minOccurs="0"/>
                <xsd:element ref="ns3:MediaServiceDateTaken" minOccurs="0"/>
                <xsd:element ref="ns3:MediaServiceSystemTags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9447ab-92fe-4866-a306-1bfa2c2fff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82d78-422c-4d80-a72d-a519916bcea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b9447ab-92fe-4866-a306-1bfa2c2fffb2" xsi:nil="true"/>
  </documentManagement>
</p:properties>
</file>

<file path=customXml/itemProps1.xml><?xml version="1.0" encoding="utf-8"?>
<ds:datastoreItem xmlns:ds="http://schemas.openxmlformats.org/officeDocument/2006/customXml" ds:itemID="{0DDC26B6-4DCA-4738-8033-2F48FA9995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9447ab-92fe-4866-a306-1bfa2c2fffb2"/>
    <ds:schemaRef ds:uri="81b82d78-422c-4d80-a72d-a519916bce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B7FEA28-5BA3-48C8-B2F6-A786B37008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22D741-511C-4B36-B36A-6F85FDD60FA0}">
  <ds:schemaRefs>
    <ds:schemaRef ds:uri="http://schemas.microsoft.com/office/infopath/2007/PartnerControls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7b9447ab-92fe-4866-a306-1bfa2c2fffb2"/>
    <ds:schemaRef ds:uri="81b82d78-422c-4d80-a72d-a519916bceae"/>
    <ds:schemaRef ds:uri="http://schemas.microsoft.com/office/2006/metadata/properties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w stylu tablicy z motywem edukacji (panoramiczna)</Template>
  <TotalTime>503</TotalTime>
  <Words>2360</Words>
  <Application>Microsoft Office PowerPoint</Application>
  <PresentationFormat>Niestandardowy</PresentationFormat>
  <Paragraphs>295</Paragraphs>
  <Slides>90</Slides>
  <Notes>85</Notes>
  <HiddenSlides>0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90</vt:i4>
      </vt:variant>
    </vt:vector>
  </HeadingPairs>
  <TitlesOfParts>
    <vt:vector size="94" baseType="lpstr">
      <vt:lpstr>Arial</vt:lpstr>
      <vt:lpstr>Consolas</vt:lpstr>
      <vt:lpstr>Corbel</vt:lpstr>
      <vt:lpstr>Tablica 16x9</vt:lpstr>
      <vt:lpstr>Ostry brzuch  – mój pierwszy dyżur</vt:lpstr>
      <vt:lpstr>Definicja „ostrego brzucha” - ICD</vt:lpstr>
      <vt:lpstr>Definicja „ostrego brzucha” - chirurgiczna</vt:lpstr>
      <vt:lpstr>Definicja „ostrego brzucha” - internistyczna</vt:lpstr>
      <vt:lpstr>Definicja „ostrego brzucha” – radiologiczna :)</vt:lpstr>
      <vt:lpstr>Czym może być ostry brzuch? (do zabiegu)</vt:lpstr>
      <vt:lpstr>Czym może być ostry brzuch? (nie do zabiegu)</vt:lpstr>
      <vt:lpstr>Jakie badania (obrazowe) są wskazane? </vt:lpstr>
      <vt:lpstr>RTG jamy brzusznej </vt:lpstr>
      <vt:lpstr>RTG jamy brzusznej </vt:lpstr>
      <vt:lpstr>Prezentacja programu PowerPoint</vt:lpstr>
      <vt:lpstr>RTG jamy brzusznej promieniem poziomym na boku</vt:lpstr>
      <vt:lpstr>RTG jamy brzusznej promieniem poziomym na boku</vt:lpstr>
      <vt:lpstr>Patologia? Niekoniecznie…</vt:lpstr>
      <vt:lpstr>Patologia? Niekoniecznie…</vt:lpstr>
      <vt:lpstr>RTG jamy brzusznej promieniem poziomym na boku</vt:lpstr>
      <vt:lpstr>RTG jamy brzusznej promieniem poziomym na boku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Niedrożność jelit</vt:lpstr>
      <vt:lpstr>Niedrożność jelit</vt:lpstr>
      <vt:lpstr>Pasaż jelitowy</vt:lpstr>
      <vt:lpstr>Pasaż jelitowy</vt:lpstr>
      <vt:lpstr>Prezentacja programu PowerPoint</vt:lpstr>
      <vt:lpstr>Prezentacja programu PowerPoint</vt:lpstr>
      <vt:lpstr>Kęs pokarmowy w przełyku</vt:lpstr>
      <vt:lpstr>Prezentacja programu PowerPoint</vt:lpstr>
      <vt:lpstr>Ostre niedokrwienie jelit</vt:lpstr>
      <vt:lpstr>Ostre niedokrwienie jelit</vt:lpstr>
      <vt:lpstr>Ostre niedokrwienie jelit</vt:lpstr>
      <vt:lpstr>Ostre niedokrwienie jelit</vt:lpstr>
      <vt:lpstr>Zator krezki</vt:lpstr>
      <vt:lpstr>Zator krezki</vt:lpstr>
      <vt:lpstr>Prezentacja programu PowerPoint</vt:lpstr>
      <vt:lpstr>Prezentacja programu PowerPoint</vt:lpstr>
      <vt:lpstr>Prezentacja programu PowerPoint</vt:lpstr>
      <vt:lpstr>Ostre zapalenie trzustki</vt:lpstr>
      <vt:lpstr>Ostre zapalenie trzustki</vt:lpstr>
      <vt:lpstr>Ostre zapalenie trzustki - followup</vt:lpstr>
      <vt:lpstr>Ostre zapalenie trzustki - followup</vt:lpstr>
      <vt:lpstr>Ostre zapalenie trzustki - followup</vt:lpstr>
      <vt:lpstr>Ostre zapalenie uchyłków</vt:lpstr>
      <vt:lpstr>Prezentacja programu PowerPoint</vt:lpstr>
      <vt:lpstr>Prezentacja programu PowerPoint</vt:lpstr>
      <vt:lpstr>Ostre zapalenie wyrostka robaczkowego</vt:lpstr>
      <vt:lpstr>Prezentacja programu PowerPoint</vt:lpstr>
      <vt:lpstr>Prezentacja programu PowerPoint</vt:lpstr>
      <vt:lpstr>Ostre zapalenie wyrostka robaczkowego</vt:lpstr>
      <vt:lpstr>Ostre zapalenie wyrostka robaczkowego</vt:lpstr>
      <vt:lpstr>Ostre zapalenie wyrostka robaczkowego (TK)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Drogi żółciowe</vt:lpstr>
      <vt:lpstr>Ostre kamicze zapalenie pęcherzyka żółciowego</vt:lpstr>
      <vt:lpstr>Prezentacja programu PowerPoint</vt:lpstr>
      <vt:lpstr>Prezentacja programu PowerPoint</vt:lpstr>
      <vt:lpstr>Prezentacja programu PowerPoint</vt:lpstr>
      <vt:lpstr>Prezentacja programu PowerPoint</vt:lpstr>
      <vt:lpstr>Ostre bezkamicze zapalenie pęcherzyka żółciowego</vt:lpstr>
      <vt:lpstr>Prezentacja programu PowerPoint</vt:lpstr>
      <vt:lpstr>Żółtaczka mechaniczna – cholestaza </vt:lpstr>
      <vt:lpstr>Prezentacja programu PowerPoint</vt:lpstr>
      <vt:lpstr>Żółtaczka mechaniczna – cholestaza (niedrożność protezy)</vt:lpstr>
      <vt:lpstr>Prezentacja programu PowerPoint</vt:lpstr>
      <vt:lpstr>Prezentacja programu PowerPoint</vt:lpstr>
      <vt:lpstr>Układ moczowy</vt:lpstr>
      <vt:lpstr>Prezentacja programu PowerPoint</vt:lpstr>
      <vt:lpstr>Prezentacja programu PowerPoint</vt:lpstr>
      <vt:lpstr>Prezentacja programu PowerPoint</vt:lpstr>
      <vt:lpstr>Kamica nerkowa</vt:lpstr>
      <vt:lpstr>Kamica nerkowa</vt:lpstr>
      <vt:lpstr>Kamica…</vt:lpstr>
      <vt:lpstr>Prezentacja programu PowerPoint</vt:lpstr>
      <vt:lpstr>Prezentacja programu PowerPoint</vt:lpstr>
      <vt:lpstr>Prezentacja programu PowerPoint</vt:lpstr>
      <vt:lpstr>Kamica moczowodowa</vt:lpstr>
      <vt:lpstr>Dziękuję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Ostry brzuch  – mój pierwszy dyżur</dc:title>
  <dc:creator>Oskar Bożek</dc:creator>
  <cp:lastModifiedBy>Oskar Bożek</cp:lastModifiedBy>
  <cp:revision>11</cp:revision>
  <dcterms:created xsi:type="dcterms:W3CDTF">2024-03-14T09:04:01Z</dcterms:created>
  <dcterms:modified xsi:type="dcterms:W3CDTF">2024-03-14T17:36:53Z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0x010100BDFFC95B31D8F345B95E79EF9654D2AE</vt:lpwstr>
  </property>
</Properties>
</file>