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69"/>
  </p:notesMasterIdLst>
  <p:handoutMasterIdLst>
    <p:handoutMasterId r:id="rId70"/>
  </p:handoutMasterIdLst>
  <p:sldIdLst>
    <p:sldId id="256" r:id="rId2"/>
    <p:sldId id="270" r:id="rId3"/>
    <p:sldId id="257" r:id="rId4"/>
    <p:sldId id="271" r:id="rId5"/>
    <p:sldId id="272" r:id="rId6"/>
    <p:sldId id="267" r:id="rId7"/>
    <p:sldId id="273" r:id="rId8"/>
    <p:sldId id="274" r:id="rId9"/>
    <p:sldId id="277" r:id="rId10"/>
    <p:sldId id="268" r:id="rId11"/>
    <p:sldId id="275" r:id="rId12"/>
    <p:sldId id="276" r:id="rId13"/>
    <p:sldId id="278" r:id="rId14"/>
    <p:sldId id="279" r:id="rId15"/>
    <p:sldId id="262" r:id="rId16"/>
    <p:sldId id="282" r:id="rId17"/>
    <p:sldId id="283" r:id="rId18"/>
    <p:sldId id="285" r:id="rId19"/>
    <p:sldId id="287" r:id="rId20"/>
    <p:sldId id="288" r:id="rId21"/>
    <p:sldId id="281" r:id="rId22"/>
    <p:sldId id="319" r:id="rId23"/>
    <p:sldId id="291" r:id="rId24"/>
    <p:sldId id="320" r:id="rId25"/>
    <p:sldId id="302" r:id="rId26"/>
    <p:sldId id="295" r:id="rId27"/>
    <p:sldId id="296" r:id="rId28"/>
    <p:sldId id="292" r:id="rId29"/>
    <p:sldId id="290" r:id="rId30"/>
    <p:sldId id="318" r:id="rId31"/>
    <p:sldId id="315" r:id="rId32"/>
    <p:sldId id="293" r:id="rId33"/>
    <p:sldId id="294" r:id="rId34"/>
    <p:sldId id="269" r:id="rId35"/>
    <p:sldId id="298" r:id="rId36"/>
    <p:sldId id="299" r:id="rId37"/>
    <p:sldId id="300" r:id="rId38"/>
    <p:sldId id="301" r:id="rId39"/>
    <p:sldId id="317" r:id="rId40"/>
    <p:sldId id="316" r:id="rId41"/>
    <p:sldId id="304" r:id="rId42"/>
    <p:sldId id="305" r:id="rId43"/>
    <p:sldId id="306" r:id="rId44"/>
    <p:sldId id="308" r:id="rId45"/>
    <p:sldId id="325" r:id="rId46"/>
    <p:sldId id="309" r:id="rId47"/>
    <p:sldId id="307" r:id="rId48"/>
    <p:sldId id="310" r:id="rId49"/>
    <p:sldId id="312" r:id="rId50"/>
    <p:sldId id="313" r:id="rId51"/>
    <p:sldId id="311" r:id="rId52"/>
    <p:sldId id="314" r:id="rId53"/>
    <p:sldId id="326" r:id="rId54"/>
    <p:sldId id="328" r:id="rId55"/>
    <p:sldId id="263" r:id="rId56"/>
    <p:sldId id="258" r:id="rId57"/>
    <p:sldId id="260" r:id="rId58"/>
    <p:sldId id="324" r:id="rId59"/>
    <p:sldId id="322" r:id="rId60"/>
    <p:sldId id="303" r:id="rId61"/>
    <p:sldId id="297" r:id="rId62"/>
    <p:sldId id="321" r:id="rId63"/>
    <p:sldId id="323" r:id="rId64"/>
    <p:sldId id="327" r:id="rId65"/>
    <p:sldId id="261" r:id="rId66"/>
    <p:sldId id="289" r:id="rId67"/>
    <p:sldId id="266" r:id="rId68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599" autoAdjust="0"/>
  </p:normalViewPr>
  <p:slideViewPr>
    <p:cSldViewPr>
      <p:cViewPr varScale="1">
        <p:scale>
          <a:sx n="161" d="100"/>
          <a:sy n="161" d="100"/>
        </p:scale>
        <p:origin x="150" y="18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477D14C5-CED9-4CFC-B338-DFB0C8090B9F}">
      <dgm:prSet phldrT="[Text]"/>
      <dgm:spPr/>
      <dgm:t>
        <a:bodyPr rtlCol="0"/>
        <a:lstStyle/>
        <a:p>
          <a:pPr rtl="0"/>
          <a:r>
            <a:rPr lang="pl-PL" noProof="0" dirty="0"/>
            <a:t>Grupa A</a:t>
          </a:r>
        </a:p>
      </dgm:t>
    </dgm:pt>
    <dgm:pt modelId="{92DFCBC7-BC14-4697-8ECD-BF0D5B1EDA3B}" type="parTrans" cxnId="{7D461F02-AB37-447A-AC6B-D31C4D2EC6A9}">
      <dgm:prSet/>
      <dgm:spPr/>
      <dgm:t>
        <a:bodyPr rtlCol="0"/>
        <a:lstStyle/>
        <a:p>
          <a:pPr rtl="0"/>
          <a:endParaRPr lang="en-US"/>
        </a:p>
      </dgm:t>
    </dgm:pt>
    <dgm:pt modelId="{87E3C0DB-7BEE-424E-8E11-B838D238D595}" type="sibTrans" cxnId="{7D461F02-AB37-447A-AC6B-D31C4D2EC6A9}">
      <dgm:prSet/>
      <dgm:spPr/>
      <dgm:t>
        <a:bodyPr rtlCol="0"/>
        <a:lstStyle/>
        <a:p>
          <a:pPr rtl="0"/>
          <a:endParaRPr lang="en-US"/>
        </a:p>
      </dgm:t>
    </dgm:pt>
    <dgm:pt modelId="{C111C18A-FD96-4E63-821A-54D70D8DC65F}">
      <dgm:prSet phldrT="[Text]"/>
      <dgm:spPr/>
      <dgm:t>
        <a:bodyPr rtlCol="0"/>
        <a:lstStyle/>
        <a:p>
          <a:pPr rtl="0"/>
          <a:r>
            <a:rPr lang="pl-PL" noProof="0" dirty="0"/>
            <a:t>Zadanie 1</a:t>
          </a:r>
        </a:p>
      </dgm:t>
    </dgm:pt>
    <dgm:pt modelId="{83BE74EF-FAB4-45A2-BBED-7CD5259AB210}" type="parTrans" cxnId="{FFD8B471-C98F-4DB5-8DE3-2AB7E896ADD5}">
      <dgm:prSet/>
      <dgm:spPr/>
      <dgm:t>
        <a:bodyPr rtlCol="0"/>
        <a:lstStyle/>
        <a:p>
          <a:pPr rtl="0"/>
          <a:endParaRPr lang="en-US"/>
        </a:p>
      </dgm:t>
    </dgm:pt>
    <dgm:pt modelId="{B4F34DE2-2DAE-4F88-8C78-BD8892EBF4FF}" type="sibTrans" cxnId="{FFD8B471-C98F-4DB5-8DE3-2AB7E896ADD5}">
      <dgm:prSet/>
      <dgm:spPr/>
      <dgm:t>
        <a:bodyPr rtlCol="0"/>
        <a:lstStyle/>
        <a:p>
          <a:pPr rtl="0"/>
          <a:endParaRPr lang="en-US"/>
        </a:p>
      </dgm:t>
    </dgm:pt>
    <dgm:pt modelId="{33EAD35F-38F2-4CB7-9A6D-B04FFD8A51FD}">
      <dgm:prSet phldrT="[Text]"/>
      <dgm:spPr/>
      <dgm:t>
        <a:bodyPr rtlCol="0"/>
        <a:lstStyle/>
        <a:p>
          <a:pPr rtl="0"/>
          <a:r>
            <a:rPr lang="pl-PL" noProof="0" dirty="0"/>
            <a:t>Zadanie 2</a:t>
          </a:r>
        </a:p>
      </dgm:t>
    </dgm:pt>
    <dgm:pt modelId="{81FE7DB1-4BFC-4407-80A9-E5514E94C61D}" type="parTrans" cxnId="{FAC3D40F-8E66-452D-9CA4-C2871F2D10EF}">
      <dgm:prSet/>
      <dgm:spPr/>
      <dgm:t>
        <a:bodyPr rtlCol="0"/>
        <a:lstStyle/>
        <a:p>
          <a:pPr rtl="0"/>
          <a:endParaRPr lang="en-US"/>
        </a:p>
      </dgm:t>
    </dgm:pt>
    <dgm:pt modelId="{4B66B839-1910-459B-92B2-14846EBA7A70}" type="sibTrans" cxnId="{FAC3D40F-8E66-452D-9CA4-C2871F2D10EF}">
      <dgm:prSet/>
      <dgm:spPr/>
      <dgm:t>
        <a:bodyPr rtlCol="0"/>
        <a:lstStyle/>
        <a:p>
          <a:pPr rtl="0"/>
          <a:endParaRPr lang="en-US"/>
        </a:p>
      </dgm:t>
    </dgm:pt>
    <dgm:pt modelId="{3C67E77D-62FA-499D-B5E6-E79A091C5267}">
      <dgm:prSet phldrT="[Text]"/>
      <dgm:spPr/>
      <dgm:t>
        <a:bodyPr rtlCol="0"/>
        <a:lstStyle/>
        <a:p>
          <a:pPr rtl="0"/>
          <a:r>
            <a:rPr lang="pl-PL" noProof="0" dirty="0"/>
            <a:t>Grupa B</a:t>
          </a:r>
        </a:p>
      </dgm:t>
    </dgm:pt>
    <dgm:pt modelId="{5337D229-E330-4525-B0FA-14EC5A80604A}" type="parTrans" cxnId="{32AA6160-4426-4C4D-93AE-E2F474E37AD9}">
      <dgm:prSet/>
      <dgm:spPr/>
      <dgm:t>
        <a:bodyPr rtlCol="0"/>
        <a:lstStyle/>
        <a:p>
          <a:pPr rtl="0"/>
          <a:endParaRPr lang="en-US"/>
        </a:p>
      </dgm:t>
    </dgm:pt>
    <dgm:pt modelId="{C056AC5D-B04E-4376-A1CB-3EAB7BE5AF5B}" type="sibTrans" cxnId="{32AA6160-4426-4C4D-93AE-E2F474E37AD9}">
      <dgm:prSet/>
      <dgm:spPr/>
      <dgm:t>
        <a:bodyPr rtlCol="0"/>
        <a:lstStyle/>
        <a:p>
          <a:pPr rtl="0"/>
          <a:endParaRPr lang="en-US"/>
        </a:p>
      </dgm:t>
    </dgm:pt>
    <dgm:pt modelId="{D6510970-8F9C-4B45-A0F3-6ACB9AA76D40}">
      <dgm:prSet phldrT="[Text]"/>
      <dgm:spPr/>
      <dgm:t>
        <a:bodyPr rtlCol="0"/>
        <a:lstStyle/>
        <a:p>
          <a:pPr rtl="0"/>
          <a:r>
            <a:rPr lang="pl-PL" noProof="0" dirty="0"/>
            <a:t>Zadanie 1</a:t>
          </a:r>
        </a:p>
      </dgm:t>
    </dgm:pt>
    <dgm:pt modelId="{7A9FC291-2B6A-4475-8B09-917F9F09E3AB}" type="parTrans" cxnId="{C6E7222A-5F84-456A-9806-D51868FAF8A9}">
      <dgm:prSet/>
      <dgm:spPr/>
      <dgm:t>
        <a:bodyPr rtlCol="0"/>
        <a:lstStyle/>
        <a:p>
          <a:pPr rtl="0"/>
          <a:endParaRPr lang="en-US"/>
        </a:p>
      </dgm:t>
    </dgm:pt>
    <dgm:pt modelId="{4B87F32C-3630-48F2-9114-4262C0BEEA9E}" type="sibTrans" cxnId="{C6E7222A-5F84-456A-9806-D51868FAF8A9}">
      <dgm:prSet/>
      <dgm:spPr/>
      <dgm:t>
        <a:bodyPr rtlCol="0"/>
        <a:lstStyle/>
        <a:p>
          <a:pPr rtl="0"/>
          <a:endParaRPr lang="en-US"/>
        </a:p>
      </dgm:t>
    </dgm:pt>
    <dgm:pt modelId="{709ED9DC-E391-4C6C-B788-93F1C2EFB6FD}">
      <dgm:prSet phldrT="[Text]"/>
      <dgm:spPr/>
      <dgm:t>
        <a:bodyPr rtlCol="0"/>
        <a:lstStyle/>
        <a:p>
          <a:pPr rtl="0"/>
          <a:r>
            <a:rPr lang="pl-PL" noProof="0" dirty="0"/>
            <a:t>Zadanie 2</a:t>
          </a:r>
        </a:p>
      </dgm:t>
    </dgm:pt>
    <dgm:pt modelId="{B5FA6CF0-E0A0-46A0-93C9-B722B31A8A9C}" type="parTrans" cxnId="{78E3C3B3-FD19-41A6-A9CC-BB3375A6FF81}">
      <dgm:prSet/>
      <dgm:spPr/>
      <dgm:t>
        <a:bodyPr rtlCol="0"/>
        <a:lstStyle/>
        <a:p>
          <a:pPr rtl="0"/>
          <a:endParaRPr lang="en-US"/>
        </a:p>
      </dgm:t>
    </dgm:pt>
    <dgm:pt modelId="{F3C03C29-D7FF-4D61-8D75-8B75B2F589EC}" type="sibTrans" cxnId="{78E3C3B3-FD19-41A6-A9CC-BB3375A6FF81}">
      <dgm:prSet/>
      <dgm:spPr/>
      <dgm:t>
        <a:bodyPr rtlCol="0"/>
        <a:lstStyle/>
        <a:p>
          <a:pPr rtl="0"/>
          <a:endParaRPr lang="en-US"/>
        </a:p>
      </dgm:t>
    </dgm:pt>
    <dgm:pt modelId="{CC6B7442-0B72-4EF2-9F13-1325B51AFF9F}">
      <dgm:prSet phldrT="[Text]"/>
      <dgm:spPr/>
      <dgm:t>
        <a:bodyPr rtlCol="0"/>
        <a:lstStyle/>
        <a:p>
          <a:pPr rtl="0"/>
          <a:r>
            <a:rPr lang="pl-PL" noProof="0" dirty="0"/>
            <a:t>Grupa C</a:t>
          </a:r>
        </a:p>
      </dgm:t>
    </dgm:pt>
    <dgm:pt modelId="{E3D139E0-5DC2-4F8E-9F8F-B3F0EBCD4689}" type="parTrans" cxnId="{102D6D4D-90C9-40F4-A001-35DCC329B127}">
      <dgm:prSet/>
      <dgm:spPr/>
      <dgm:t>
        <a:bodyPr rtlCol="0"/>
        <a:lstStyle/>
        <a:p>
          <a:pPr rtl="0"/>
          <a:endParaRPr lang="en-US"/>
        </a:p>
      </dgm:t>
    </dgm:pt>
    <dgm:pt modelId="{FF80E1BA-0D6F-4EE8-9640-892A5897DBCD}" type="sibTrans" cxnId="{102D6D4D-90C9-40F4-A001-35DCC329B127}">
      <dgm:prSet/>
      <dgm:spPr/>
      <dgm:t>
        <a:bodyPr rtlCol="0"/>
        <a:lstStyle/>
        <a:p>
          <a:pPr rtl="0"/>
          <a:endParaRPr lang="en-US"/>
        </a:p>
      </dgm:t>
    </dgm:pt>
    <dgm:pt modelId="{FE0A3CAE-D039-42F2-AF12-1E6F6793A633}">
      <dgm:prSet phldrT="[Text]"/>
      <dgm:spPr/>
      <dgm:t>
        <a:bodyPr rtlCol="0"/>
        <a:lstStyle/>
        <a:p>
          <a:pPr rtl="0"/>
          <a:r>
            <a:rPr lang="pl-PL" noProof="0" dirty="0"/>
            <a:t>Zadanie 1</a:t>
          </a:r>
        </a:p>
      </dgm:t>
    </dgm:pt>
    <dgm:pt modelId="{7E2ED2D1-AFF4-4DED-BB53-30A310825CE2}" type="parTrans" cxnId="{A6FB3C49-AB75-4315-BB6B-886AA454F16F}">
      <dgm:prSet/>
      <dgm:spPr/>
      <dgm:t>
        <a:bodyPr rtlCol="0"/>
        <a:lstStyle/>
        <a:p>
          <a:pPr rtl="0"/>
          <a:endParaRPr lang="en-US"/>
        </a:p>
      </dgm:t>
    </dgm:pt>
    <dgm:pt modelId="{417BDEF2-191B-4000-BDE8-D3D22A51FCF3}" type="sibTrans" cxnId="{A6FB3C49-AB75-4315-BB6B-886AA454F16F}">
      <dgm:prSet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  <dgm:pt modelId="{A9DD881E-A532-414B-870C-8ADE2076F78C}" type="pres">
      <dgm:prSet presAssocID="{477D14C5-CED9-4CFC-B338-DFB0C8090B9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D5F6E02-AD43-4E7A-935B-DDF5D6C74800}" type="pres">
      <dgm:prSet presAssocID="{477D14C5-CED9-4CFC-B338-DFB0C8090B9F}" presName="childText" presStyleLbl="revTx" presStyleIdx="0" presStyleCnt="3">
        <dgm:presLayoutVars>
          <dgm:bulletEnabled val="1"/>
        </dgm:presLayoutVars>
      </dgm:prSet>
      <dgm:spPr/>
    </dgm:pt>
    <dgm:pt modelId="{81203336-F3DE-4B3A-BCF4-0F68C23AC2BB}" type="pres">
      <dgm:prSet presAssocID="{3C67E77D-62FA-499D-B5E6-E79A091C526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2956A5-ADC8-4959-B856-589B9D9B9635}" type="pres">
      <dgm:prSet presAssocID="{3C67E77D-62FA-499D-B5E6-E79A091C5267}" presName="childText" presStyleLbl="revTx" presStyleIdx="1" presStyleCnt="3">
        <dgm:presLayoutVars>
          <dgm:bulletEnabled val="1"/>
        </dgm:presLayoutVars>
      </dgm:prSet>
      <dgm:spPr/>
    </dgm:pt>
    <dgm:pt modelId="{D64CB5D5-837D-47FC-9E42-A26D800BC695}" type="pres">
      <dgm:prSet presAssocID="{CC6B7442-0B72-4EF2-9F13-1325B51AFF9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8B7B17B-8600-44B0-B235-389E5D71D804}" type="pres">
      <dgm:prSet presAssocID="{CC6B7442-0B72-4EF2-9F13-1325B51AFF9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D461F02-AB37-447A-AC6B-D31C4D2EC6A9}" srcId="{90119837-5B71-4D44-BB01-DB0B084933C8}" destId="{477D14C5-CED9-4CFC-B338-DFB0C8090B9F}" srcOrd="0" destOrd="0" parTransId="{92DFCBC7-BC14-4697-8ECD-BF0D5B1EDA3B}" sibTransId="{87E3C0DB-7BEE-424E-8E11-B838D238D595}"/>
    <dgm:cxn modelId="{FAC3D40F-8E66-452D-9CA4-C2871F2D10EF}" srcId="{477D14C5-CED9-4CFC-B338-DFB0C8090B9F}" destId="{33EAD35F-38F2-4CB7-9A6D-B04FFD8A51FD}" srcOrd="1" destOrd="0" parTransId="{81FE7DB1-4BFC-4407-80A9-E5514E94C61D}" sibTransId="{4B66B839-1910-459B-92B2-14846EBA7A70}"/>
    <dgm:cxn modelId="{C6E7222A-5F84-456A-9806-D51868FAF8A9}" srcId="{3C67E77D-62FA-499D-B5E6-E79A091C5267}" destId="{D6510970-8F9C-4B45-A0F3-6ACB9AA76D40}" srcOrd="0" destOrd="0" parTransId="{7A9FC291-2B6A-4475-8B09-917F9F09E3AB}" sibTransId="{4B87F32C-3630-48F2-9114-4262C0BEEA9E}"/>
    <dgm:cxn modelId="{AB09493F-37CB-481D-BE1C-7A521AC3963B}" type="presOf" srcId="{477D14C5-CED9-4CFC-B338-DFB0C8090B9F}" destId="{A9DD881E-A532-414B-870C-8ADE2076F78C}" srcOrd="0" destOrd="0" presId="urn:microsoft.com/office/officeart/2005/8/layout/vList2"/>
    <dgm:cxn modelId="{32AA6160-4426-4C4D-93AE-E2F474E37AD9}" srcId="{90119837-5B71-4D44-BB01-DB0B084933C8}" destId="{3C67E77D-62FA-499D-B5E6-E79A091C5267}" srcOrd="1" destOrd="0" parTransId="{5337D229-E330-4525-B0FA-14EC5A80604A}" sibTransId="{C056AC5D-B04E-4376-A1CB-3EAB7BE5AF5B}"/>
    <dgm:cxn modelId="{A677E445-9D5B-4C26-A5C5-42BF01249F61}" type="presOf" srcId="{709ED9DC-E391-4C6C-B788-93F1C2EFB6FD}" destId="{782956A5-ADC8-4959-B856-589B9D9B9635}" srcOrd="0" destOrd="1" presId="urn:microsoft.com/office/officeart/2005/8/layout/vList2"/>
    <dgm:cxn modelId="{A6FB3C49-AB75-4315-BB6B-886AA454F16F}" srcId="{CC6B7442-0B72-4EF2-9F13-1325B51AFF9F}" destId="{FE0A3CAE-D039-42F2-AF12-1E6F6793A633}" srcOrd="0" destOrd="0" parTransId="{7E2ED2D1-AFF4-4DED-BB53-30A310825CE2}" sibTransId="{417BDEF2-191B-4000-BDE8-D3D22A51FCF3}"/>
    <dgm:cxn modelId="{102D6D4D-90C9-40F4-A001-35DCC329B127}" srcId="{90119837-5B71-4D44-BB01-DB0B084933C8}" destId="{CC6B7442-0B72-4EF2-9F13-1325B51AFF9F}" srcOrd="2" destOrd="0" parTransId="{E3D139E0-5DC2-4F8E-9F8F-B3F0EBCD4689}" sibTransId="{FF80E1BA-0D6F-4EE8-9640-892A5897DBCD}"/>
    <dgm:cxn modelId="{FFD8B471-C98F-4DB5-8DE3-2AB7E896ADD5}" srcId="{477D14C5-CED9-4CFC-B338-DFB0C8090B9F}" destId="{C111C18A-FD96-4E63-821A-54D70D8DC65F}" srcOrd="0" destOrd="0" parTransId="{83BE74EF-FAB4-45A2-BBED-7CD5259AB210}" sibTransId="{B4F34DE2-2DAE-4F88-8C78-BD8892EBF4FF}"/>
    <dgm:cxn modelId="{F3770B74-60B7-438A-9C14-87FF95D04624}" type="presOf" srcId="{FE0A3CAE-D039-42F2-AF12-1E6F6793A633}" destId="{08B7B17B-8600-44B0-B235-389E5D71D804}" srcOrd="0" destOrd="0" presId="urn:microsoft.com/office/officeart/2005/8/layout/vList2"/>
    <dgm:cxn modelId="{87AD0085-41E8-4E29-BBED-9D1036577237}" type="presOf" srcId="{C111C18A-FD96-4E63-821A-54D70D8DC65F}" destId="{CD5F6E02-AD43-4E7A-935B-DDF5D6C74800}" srcOrd="0" destOrd="0" presId="urn:microsoft.com/office/officeart/2005/8/layout/vList2"/>
    <dgm:cxn modelId="{85B80D8C-EBB2-4A80-BB6C-93E30B69F4BB}" type="presOf" srcId="{33EAD35F-38F2-4CB7-9A6D-B04FFD8A51FD}" destId="{CD5F6E02-AD43-4E7A-935B-DDF5D6C74800}" srcOrd="0" destOrd="1" presId="urn:microsoft.com/office/officeart/2005/8/layout/vList2"/>
    <dgm:cxn modelId="{E2EE33AC-3CDB-41AB-99D0-EE89822B0377}" type="presOf" srcId="{90119837-5B71-4D44-BB01-DB0B084933C8}" destId="{ED5DCCC5-BCA8-4491-AA37-BAF153ECA184}" srcOrd="0" destOrd="0" presId="urn:microsoft.com/office/officeart/2005/8/layout/vList2"/>
    <dgm:cxn modelId="{78E3C3B3-FD19-41A6-A9CC-BB3375A6FF81}" srcId="{3C67E77D-62FA-499D-B5E6-E79A091C5267}" destId="{709ED9DC-E391-4C6C-B788-93F1C2EFB6FD}" srcOrd="1" destOrd="0" parTransId="{B5FA6CF0-E0A0-46A0-93C9-B722B31A8A9C}" sibTransId="{F3C03C29-D7FF-4D61-8D75-8B75B2F589EC}"/>
    <dgm:cxn modelId="{DC6E05B4-83E9-4C3F-9822-9E1D41C41D9E}" type="presOf" srcId="{CC6B7442-0B72-4EF2-9F13-1325B51AFF9F}" destId="{D64CB5D5-837D-47FC-9E42-A26D800BC695}" srcOrd="0" destOrd="0" presId="urn:microsoft.com/office/officeart/2005/8/layout/vList2"/>
    <dgm:cxn modelId="{80D369CF-62F1-4541-AEE2-AB29E5A204FB}" type="presOf" srcId="{3C67E77D-62FA-499D-B5E6-E79A091C5267}" destId="{81203336-F3DE-4B3A-BCF4-0F68C23AC2BB}" srcOrd="0" destOrd="0" presId="urn:microsoft.com/office/officeart/2005/8/layout/vList2"/>
    <dgm:cxn modelId="{44946EF3-425E-42C8-A6FB-ABA83804B586}" type="presOf" srcId="{D6510970-8F9C-4B45-A0F3-6ACB9AA76D40}" destId="{782956A5-ADC8-4959-B856-589B9D9B9635}" srcOrd="0" destOrd="0" presId="urn:microsoft.com/office/officeart/2005/8/layout/vList2"/>
    <dgm:cxn modelId="{8ED8745E-70AE-4940-BBB9-FB6376BDA0D9}" type="presParOf" srcId="{ED5DCCC5-BCA8-4491-AA37-BAF153ECA184}" destId="{A9DD881E-A532-414B-870C-8ADE2076F78C}" srcOrd="0" destOrd="0" presId="urn:microsoft.com/office/officeart/2005/8/layout/vList2"/>
    <dgm:cxn modelId="{31CF7A1A-6E4D-4D10-861C-4FF0D37EB7F8}" type="presParOf" srcId="{ED5DCCC5-BCA8-4491-AA37-BAF153ECA184}" destId="{CD5F6E02-AD43-4E7A-935B-DDF5D6C74800}" srcOrd="1" destOrd="0" presId="urn:microsoft.com/office/officeart/2005/8/layout/vList2"/>
    <dgm:cxn modelId="{9126909B-F016-45D1-8092-6C3135AB4C8A}" type="presParOf" srcId="{ED5DCCC5-BCA8-4491-AA37-BAF153ECA184}" destId="{81203336-F3DE-4B3A-BCF4-0F68C23AC2BB}" srcOrd="2" destOrd="0" presId="urn:microsoft.com/office/officeart/2005/8/layout/vList2"/>
    <dgm:cxn modelId="{730D2F2D-B4CA-4D4B-834E-CF6050C80AD0}" type="presParOf" srcId="{ED5DCCC5-BCA8-4491-AA37-BAF153ECA184}" destId="{782956A5-ADC8-4959-B856-589B9D9B9635}" srcOrd="3" destOrd="0" presId="urn:microsoft.com/office/officeart/2005/8/layout/vList2"/>
    <dgm:cxn modelId="{4902803D-CBF9-4D0B-9ABD-A3F2B1110870}" type="presParOf" srcId="{ED5DCCC5-BCA8-4491-AA37-BAF153ECA184}" destId="{D64CB5D5-837D-47FC-9E42-A26D800BC695}" srcOrd="4" destOrd="0" presId="urn:microsoft.com/office/officeart/2005/8/layout/vList2"/>
    <dgm:cxn modelId="{23FA2328-0584-487D-931D-ED8370AFC6E0}" type="presParOf" srcId="{ED5DCCC5-BCA8-4491-AA37-BAF153ECA184}" destId="{08B7B17B-8600-44B0-B235-389E5D71D80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D881E-A532-414B-870C-8ADE2076F78C}">
      <dsp:nvSpPr>
        <dsp:cNvPr id="0" name=""/>
        <dsp:cNvSpPr/>
      </dsp:nvSpPr>
      <dsp:spPr>
        <a:xfrm>
          <a:off x="0" y="14100"/>
          <a:ext cx="4419600" cy="7195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noProof="0" dirty="0"/>
            <a:t>Grupa A</a:t>
          </a:r>
        </a:p>
      </dsp:txBody>
      <dsp:txXfrm>
        <a:off x="35125" y="49225"/>
        <a:ext cx="4349350" cy="649299"/>
      </dsp:txXfrm>
    </dsp:sp>
    <dsp:sp modelId="{CD5F6E02-AD43-4E7A-935B-DDF5D6C74800}">
      <dsp:nvSpPr>
        <dsp:cNvPr id="0" name=""/>
        <dsp:cNvSpPr/>
      </dsp:nvSpPr>
      <dsp:spPr>
        <a:xfrm>
          <a:off x="0" y="733650"/>
          <a:ext cx="4419600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38100" rIns="213360" bIns="38100" numCol="1" spcCol="1270" rtlCol="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300" kern="1200" noProof="0" dirty="0"/>
            <a:t>Zadanie 1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300" kern="1200" noProof="0" dirty="0"/>
            <a:t>Zadanie 2</a:t>
          </a:r>
        </a:p>
      </dsp:txBody>
      <dsp:txXfrm>
        <a:off x="0" y="733650"/>
        <a:ext cx="4419600" cy="791774"/>
      </dsp:txXfrm>
    </dsp:sp>
    <dsp:sp modelId="{81203336-F3DE-4B3A-BCF4-0F68C23AC2BB}">
      <dsp:nvSpPr>
        <dsp:cNvPr id="0" name=""/>
        <dsp:cNvSpPr/>
      </dsp:nvSpPr>
      <dsp:spPr>
        <a:xfrm>
          <a:off x="0" y="1525425"/>
          <a:ext cx="4419600" cy="7195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noProof="0" dirty="0"/>
            <a:t>Grupa B</a:t>
          </a:r>
        </a:p>
      </dsp:txBody>
      <dsp:txXfrm>
        <a:off x="35125" y="1560550"/>
        <a:ext cx="4349350" cy="649299"/>
      </dsp:txXfrm>
    </dsp:sp>
    <dsp:sp modelId="{782956A5-ADC8-4959-B856-589B9D9B9635}">
      <dsp:nvSpPr>
        <dsp:cNvPr id="0" name=""/>
        <dsp:cNvSpPr/>
      </dsp:nvSpPr>
      <dsp:spPr>
        <a:xfrm>
          <a:off x="0" y="2244975"/>
          <a:ext cx="4419600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38100" rIns="213360" bIns="38100" numCol="1" spcCol="1270" rtlCol="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300" kern="1200" noProof="0" dirty="0"/>
            <a:t>Zadanie 1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300" kern="1200" noProof="0" dirty="0"/>
            <a:t>Zadanie 2</a:t>
          </a:r>
        </a:p>
      </dsp:txBody>
      <dsp:txXfrm>
        <a:off x="0" y="2244975"/>
        <a:ext cx="4419600" cy="791774"/>
      </dsp:txXfrm>
    </dsp:sp>
    <dsp:sp modelId="{D64CB5D5-837D-47FC-9E42-A26D800BC695}">
      <dsp:nvSpPr>
        <dsp:cNvPr id="0" name=""/>
        <dsp:cNvSpPr/>
      </dsp:nvSpPr>
      <dsp:spPr>
        <a:xfrm>
          <a:off x="0" y="3036749"/>
          <a:ext cx="4419600" cy="7195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noProof="0" dirty="0"/>
            <a:t>Grupa C</a:t>
          </a:r>
        </a:p>
      </dsp:txBody>
      <dsp:txXfrm>
        <a:off x="35125" y="3071874"/>
        <a:ext cx="4349350" cy="649299"/>
      </dsp:txXfrm>
    </dsp:sp>
    <dsp:sp modelId="{08B7B17B-8600-44B0-B235-389E5D71D804}">
      <dsp:nvSpPr>
        <dsp:cNvPr id="0" name=""/>
        <dsp:cNvSpPr/>
      </dsp:nvSpPr>
      <dsp:spPr>
        <a:xfrm>
          <a:off x="0" y="3756300"/>
          <a:ext cx="4419600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38100" rIns="213360" bIns="38100" numCol="1" spcCol="1270" rtlCol="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300" kern="1200" noProof="0" dirty="0"/>
            <a:t>Zadanie 1</a:t>
          </a:r>
        </a:p>
      </dsp:txBody>
      <dsp:txXfrm>
        <a:off x="0" y="3756300"/>
        <a:ext cx="4419600" cy="49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BB1435-26FF-43B0-B934-232BA76F76E9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F1F3F2-AD81-443F-9233-3AB1B89AE9CC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260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1802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6711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5840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3518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192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938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4198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4267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8122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062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2976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3443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7148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9793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482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7587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7713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7364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6462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3230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8495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1304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8085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0064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5537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5584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97007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40957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55587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63866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02700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503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3134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68828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94589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77589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9903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78640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57142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14430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85331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47909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9510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43563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38943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29504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93361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06139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48715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22716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50111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034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7411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997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1336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61723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51418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86952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89319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05400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5221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85133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4386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7943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1554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096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256" name="linia" descr="Grafika linii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Dowolny kształt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0" name="Dowolny kształt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1" name="Dowolny kształt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4" name="Dowolny kształt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8" name="Dowolny kształt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5" name="Dowolny kształt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6" name="Dowolny kształt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9" name="Dowolny kształt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0" name="Dowolny kształt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Dowolny kształt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0" name="Dowolny kształt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1" name="Dowolny kształt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2" name="Dowolny kształt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8" name="Dowolny kształt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9" name="Dowolny kształt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0" name="Dowolny kształt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1" name="Dowolny kształt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2" name="Dowolny kształt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3" name="Dowolny kształt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4" name="Dowolny kształt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5" name="Dowolny kształt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6" name="Dowolny kształt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7" name="Dowolny kształt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8" name="Dowolny kształt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9" name="Dowolny kształt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0" name="Dowolny kształt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1" name="Dowolny kształt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2" name="Dowolny kształt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3" name="Dowolny kształt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4" name="Dowolny kształt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5" name="Dowolny kształt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6" name="Dowolny kształt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7" name="Dowolny kształt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8" name="Dowolny kształt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9" name="Dowolny kształt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0" name="Dowolny kształt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1" name="Dowolny kształt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2" name="Dowolny kształt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3" name="Dowolny kształt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4" name="Dowolny kształt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5" name="Dowolny kształt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6" name="Dowolny kształt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7" name="Dowolny kształt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8" name="Dowolny kształt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9" name="Dowolny kształt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7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Dowolny kształt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9" name="Dowolny kształt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0" name="Dowolny kształt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2790F-42FB-447C-A0FA-BB4DA495FC29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7" name="linia" descr="Grafika linii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9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0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AA0249-7135-4306-9E8E-3963C8AF18A8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67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22C426-BE82-4BBF-A7E8-5EBB385F9A51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255" name="linia" descr="Grafika linii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Dowolny kształt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7" name="Dowolny kształt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0" name="Dowolny kształt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1" name="Dowolny kształt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4" name="Dowolny kształt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8" name="Dowolny kształt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5" name="Dowolny kształt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6" name="Dowolny kształt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9" name="Dowolny kształt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0" name="Dowolny kształt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Dowolny kształt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0" name="Dowolny kształt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1" name="Dowolny kształt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2" name="Dowolny kształt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8" name="Dowolny kształt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9" name="Dowolny kształt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0" name="Dowolny kształt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1" name="Dowolny kształt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2" name="Dowolny kształt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3" name="Dowolny kształt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4" name="Dowolny kształt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5" name="Dowolny kształt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6" name="Dowolny kształt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7" name="Dowolny kształt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8" name="Dowolny kształt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9" name="Dowolny kształt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0" name="Dowolny kształt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1" name="Dowolny kształt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2" name="Dowolny kształt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3" name="Dowolny kształt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4" name="Dowolny kształt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5" name="Dowolny kształt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6" name="Dowolny kształt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7" name="Dowolny kształt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8" name="Dowolny kształt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9" name="Dowolny kształt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0" name="Dowolny kształt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1" name="Dowolny kształt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2" name="Dowolny kształt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3" name="Dowolny kształt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4" name="Dowolny kształt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5" name="Dowolny kształt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6" name="Dowolny kształt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7" name="Dowolny kształt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8" name="Dowolny kształt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2CC1AC-2EA9-46A4-979E-0CC91157F751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58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0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1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DCC613-FE3B-4C22-AEEB-28E778C08C0C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60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Dowolny kształt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3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4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5E05A6-FB92-4B93-96E0-66FC69E3DA5C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5" name="Zawartość — symbol zastępczy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56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8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9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0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1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3B8107-1558-4355-BD00-7072B82C4D92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692038-42AB-44DB-B19F-A44D13DD4984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grpSp>
        <p:nvGrpSpPr>
          <p:cNvPr id="615" name="ramka" descr="Grafika ramki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a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a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Dowolny kształt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Dowolny kształt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Dowolny kształt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a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Dowolny kształt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Dowolny kształt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Dowolny kształt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a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a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Dowolny kształt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Dowolny kształt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Dowolny kształt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a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Dowolny kształt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Dowolny kształt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Dowolny kształt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79318D-F4E1-46E7-BAD4-732E7BA81888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grpSp>
        <p:nvGrpSpPr>
          <p:cNvPr id="614" name="ramka" descr="Grafika ramki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a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a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Dowolny kształt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Dowolny kształt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Dowolny kształt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a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Dowolny kształt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Dowolny kształt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Dowolny kształt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a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a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Dowolny kształt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Dowolny kształt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Dowolny kształt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a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Dowolny kształt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Dowolny kształt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Dowolny kształt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Dowolny kształt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Dowolny kształt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Dowolny kształt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Dowolny kształt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Dowolny kształt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Dowolny kształt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Dowolny kształt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Dowolny kształt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Dowolny kształt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Dowolny kształt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Dowolny kształt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Dowolny kształt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Dowolny kształt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Dowolny kształt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Dowolny kształt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Dowolny kształt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Dowolny kształt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Dowolny kształt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Dowolny kształt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Dowolny kształt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Dowolny kształt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Dowolny kształt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Dowolny kształt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Dowolny kształt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Dowolny kształt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Dowolny kształt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Dowolny kształt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Dowolny kształt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Dowolny kształt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Dowolny kształt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Dowolny kształt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Dowolny kształt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Dowolny kształt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Dowolny kształt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Dowolny kształt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Dowolny kształt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Dowolny kształt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Dowolny kształt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Dowolny kształt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Dowolny kształt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Dowolny kształt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Dowolny kształt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Dowolny kształt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Dowolny kształt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Dowolny kształt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Dowolny kształt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Dowolny kształt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Dowolny kształt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Dowolny kształt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Dowolny kształt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Dowolny kształt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Dowolny kształt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Dowolny kształt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Dowolny kształt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Dowolny kształt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Dowolny kształt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Dowolny kształt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Dowolny kształt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Dowolny kształt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Dowolny kształt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Dowolny kształt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Dowolny kształt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Dowolny kształt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Dowolny kształt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Dowolny kształt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Dowolny kształt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Dowolny kształt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Dowolny kształt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Dowolny kształt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Dowolny kształt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Dowolny kształt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534BA3-2385-43C0-A14A-2331EC9BE71A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30BB7BC-BBB2-49EB-8F49-2F902B9F46A4}" type="datetime1">
              <a:rPr lang="pl-PL" noProof="0" smtClean="0"/>
              <a:t>14.03.2024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/>
              <a:t>Ostry brzuch </a:t>
            </a:r>
            <a:br>
              <a:rPr lang="pl-PL" dirty="0"/>
            </a:br>
            <a:r>
              <a:rPr lang="pl-PL" dirty="0"/>
              <a:t>– mój pierwszy dyżur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pl-PL" dirty="0"/>
              <a:t>Oskar Bożek</a:t>
            </a:r>
          </a:p>
          <a:p>
            <a:pPr rtl="0"/>
            <a:r>
              <a:rPr lang="pl-PL" dirty="0"/>
              <a:t>Katedra Radiologii i Medycyny Nuklearnej</a:t>
            </a:r>
          </a:p>
          <a:p>
            <a:pPr rtl="0"/>
            <a:r>
              <a:rPr lang="pl-PL" dirty="0"/>
              <a:t>Śląskiego Uniwersytetu Medycznego w Katowicach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92CED4B-B937-279B-0283-EF8015B20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699" y="685238"/>
            <a:ext cx="4619199" cy="6650337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90E17638-73E5-931C-BEF9-3F50791B9E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6447" y="703954"/>
            <a:ext cx="4680520" cy="6530211"/>
          </a:xfrm>
        </p:spPr>
      </p:pic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Patologia? Niekoniecznie…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92CED4B-B937-279B-0283-EF8015B20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699" y="685238"/>
            <a:ext cx="4619199" cy="6650337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90E17638-73E5-931C-BEF9-3F50791B9E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6447" y="703954"/>
            <a:ext cx="4680520" cy="6530211"/>
          </a:xfrm>
        </p:spPr>
      </p:pic>
    </p:spTree>
    <p:extLst>
      <p:ext uri="{BB962C8B-B14F-4D97-AF65-F5344CB8AC3E}">
        <p14:creationId xmlns:p14="http://schemas.microsoft.com/office/powerpoint/2010/main" val="26435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Patologia? Niekoniecznie…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1036B2A-3815-D9EE-10FA-AF45C074B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908376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Zdjęcia RTG jamy brzusznej w projekcji AP w pozycji leżącej na boku poziomym promieniem. </a:t>
            </a:r>
          </a:p>
          <a:p>
            <a:r>
              <a:rPr lang="pl-PL" dirty="0"/>
              <a:t>Dane ze skierowania: brak </a:t>
            </a:r>
          </a:p>
          <a:p>
            <a:r>
              <a:rPr lang="pl-PL" dirty="0"/>
              <a:t>Z relacji technika wykonującego badanie - zdjęcie wykonano bezpośrednio po badaniu </a:t>
            </a:r>
            <a:r>
              <a:rPr lang="pl-PL" dirty="0" err="1"/>
              <a:t>kolonoskopowym</a:t>
            </a:r>
            <a:r>
              <a:rPr lang="pl-PL" dirty="0"/>
              <a:t>.</a:t>
            </a:r>
          </a:p>
          <a:p>
            <a:r>
              <a:rPr lang="pl-PL" dirty="0"/>
              <a:t> Radiologicznych cech perforacji przewodu pokarmowego w wykonanej projekcji nie uwidoczniono. Pętle jelita pod powłokami rozdęte, z poziomami płyn - gaz - w pierwszej kolejności po </a:t>
            </a:r>
            <a:r>
              <a:rPr lang="pl-PL" dirty="0" err="1"/>
              <a:t>kolonoskopii</a:t>
            </a:r>
            <a:r>
              <a:rPr lang="pl-PL" dirty="0"/>
              <a:t>, wskazana korelacja z obrazem klinicznym i ewentualna dalsza kontrola. </a:t>
            </a:r>
          </a:p>
          <a:p>
            <a:r>
              <a:rPr lang="pl-PL" sz="2000" dirty="0"/>
              <a:t>Zwracają uwagę obszary zagęszczeń zlokalizowane </a:t>
            </a:r>
            <a:r>
              <a:rPr lang="pl-PL" sz="2000" dirty="0" err="1"/>
              <a:t>okołooskrzelowo</a:t>
            </a:r>
            <a:r>
              <a:rPr lang="pl-PL" sz="2000" dirty="0"/>
              <a:t> na poziomie dolnych pól płucnych - możliwy wynik fazy oddechowej, do korelacji z obrazem klinicznym, ewentualna dalsza ocena w badaniu celowanym.</a:t>
            </a:r>
            <a:endParaRPr lang="pl-PL" dirty="0"/>
          </a:p>
        </p:txBody>
      </p:sp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23E27B96-5B13-5D6B-DFB0-16BD77DCD8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8076" y="1020669"/>
            <a:ext cx="4104456" cy="5908220"/>
          </a:xfrm>
        </p:spPr>
      </p:pic>
    </p:spTree>
    <p:extLst>
      <p:ext uri="{BB962C8B-B14F-4D97-AF65-F5344CB8AC3E}">
        <p14:creationId xmlns:p14="http://schemas.microsoft.com/office/powerpoint/2010/main" val="61346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3096344" cy="6583362"/>
          </a:xfrm>
        </p:spPr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4E2EED9E-2DFC-508C-8B68-1C6649C576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94" y="0"/>
            <a:ext cx="8895681" cy="6858000"/>
          </a:xfrm>
        </p:spPr>
      </p:pic>
    </p:spTree>
    <p:extLst>
      <p:ext uri="{BB962C8B-B14F-4D97-AF65-F5344CB8AC3E}">
        <p14:creationId xmlns:p14="http://schemas.microsoft.com/office/powerpoint/2010/main" val="13534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3096344" cy="6583362"/>
          </a:xfrm>
        </p:spPr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4E2EED9E-2DFC-508C-8B68-1C6649C576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594" y="0"/>
            <a:ext cx="8895681" cy="6858000"/>
          </a:xfrm>
        </p:spPr>
      </p:pic>
    </p:spTree>
    <p:extLst>
      <p:ext uri="{BB962C8B-B14F-4D97-AF65-F5344CB8AC3E}">
        <p14:creationId xmlns:p14="http://schemas.microsoft.com/office/powerpoint/2010/main" val="38232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0"/>
            <a:ext cx="5014293" cy="684303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06633CD-97CA-F74C-E048-83188479D28B}"/>
              </a:ext>
            </a:extLst>
          </p:cNvPr>
          <p:cNvSpPr txBox="1"/>
          <p:nvPr/>
        </p:nvSpPr>
        <p:spPr>
          <a:xfrm>
            <a:off x="333772" y="2708920"/>
            <a:ext cx="60936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 </a:t>
            </a:r>
            <a:br>
              <a:rPr lang="pl-PL" dirty="0"/>
            </a:br>
            <a:r>
              <a:rPr lang="pl-PL" dirty="0"/>
              <a:t>Cech perforacji przewodu pokarmowego na wykonanym zdjęciu nie stwierdza się.</a:t>
            </a:r>
            <a:br>
              <a:rPr lang="pl-PL" dirty="0"/>
            </a:br>
            <a:r>
              <a:rPr lang="pl-PL" dirty="0"/>
              <a:t>Liczne poziomy płynów w śródbrzuszu lewym - cechy </a:t>
            </a:r>
            <a:r>
              <a:rPr lang="pl-PL" dirty="0" err="1"/>
              <a:t>subileus</a:t>
            </a:r>
            <a:r>
              <a:rPr lang="pl-PL" dirty="0"/>
              <a:t>. Szerokość pętli jelita cienkiego do 20 mm</a:t>
            </a:r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044" y="0"/>
            <a:ext cx="5688632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673" y="0"/>
            <a:ext cx="6048672" cy="680251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</a:t>
            </a:r>
          </a:p>
          <a:p>
            <a:r>
              <a:rPr lang="pl-PL" dirty="0"/>
              <a:t>Cech perforacji ani niedrożności przewodu pokarmowego |</a:t>
            </a:r>
            <a:br>
              <a:rPr lang="pl-PL" dirty="0"/>
            </a:br>
            <a:r>
              <a:rPr lang="pl-PL" dirty="0"/>
              <a:t>na wykonanym zdjęciu nie stwierdza się. </a:t>
            </a:r>
          </a:p>
          <a:p>
            <a:r>
              <a:rPr lang="pl-PL" dirty="0"/>
              <a:t>Zmiany zwyrodnieniowe kręgosłupa.</a:t>
            </a:r>
          </a:p>
        </p:txBody>
      </p:sp>
    </p:spTree>
    <p:extLst>
      <p:ext uri="{BB962C8B-B14F-4D97-AF65-F5344CB8AC3E}">
        <p14:creationId xmlns:p14="http://schemas.microsoft.com/office/powerpoint/2010/main" val="238054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2" t="25882" b="44683"/>
          <a:stretch/>
        </p:blipFill>
        <p:spPr>
          <a:xfrm>
            <a:off x="5555256" y="24128"/>
            <a:ext cx="6633570" cy="65012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</a:t>
            </a:r>
          </a:p>
          <a:p>
            <a:r>
              <a:rPr lang="pl-PL" dirty="0"/>
              <a:t>Cech perforacji ani niedrożności przewodu pokarmowego </a:t>
            </a:r>
            <a:br>
              <a:rPr lang="pl-PL" dirty="0"/>
            </a:br>
            <a:r>
              <a:rPr lang="pl-PL" dirty="0"/>
              <a:t>na wykonanym zdjęciu nie stwierdza się. </a:t>
            </a:r>
          </a:p>
          <a:p>
            <a:r>
              <a:rPr lang="pl-PL" dirty="0"/>
              <a:t>Zmiany zwyrodnieniowe kręgosłupa.</a:t>
            </a:r>
          </a:p>
          <a:p>
            <a:r>
              <a:rPr lang="pl-PL" dirty="0"/>
              <a:t>(…!)</a:t>
            </a:r>
          </a:p>
        </p:txBody>
      </p:sp>
    </p:spTree>
    <p:extLst>
      <p:ext uri="{BB962C8B-B14F-4D97-AF65-F5344CB8AC3E}">
        <p14:creationId xmlns:p14="http://schemas.microsoft.com/office/powerpoint/2010/main" val="12966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673" y="0"/>
            <a:ext cx="6048672" cy="680251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</a:t>
            </a:r>
          </a:p>
          <a:p>
            <a:r>
              <a:rPr lang="pl-PL" dirty="0"/>
              <a:t>Cech perforacji ani niedrożności przewodu pokarmowego </a:t>
            </a:r>
            <a:br>
              <a:rPr lang="pl-PL" dirty="0"/>
            </a:br>
            <a:r>
              <a:rPr lang="pl-PL" dirty="0"/>
              <a:t>na wykonanym zdjęciu nie stwierdza się. </a:t>
            </a:r>
          </a:p>
          <a:p>
            <a:r>
              <a:rPr lang="pl-PL" dirty="0"/>
              <a:t>Zmiany zwyrodnieniowe kręgosłupa.</a:t>
            </a:r>
          </a:p>
          <a:p>
            <a:r>
              <a:rPr lang="pl-PL" dirty="0"/>
              <a:t>Podejrzenie złogu w grupie kielichów dolnych UKM nerki lewej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88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Definicja „ostrego brzucha” - ICD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en-US" dirty="0"/>
          </a:p>
          <a:p>
            <a:pPr rtl="0"/>
            <a:r>
              <a:rPr lang="en-US" i="1" dirty="0"/>
              <a:t>R10.0</a:t>
            </a:r>
            <a:r>
              <a:rPr lang="pl-PL" i="1" dirty="0"/>
              <a:t> </a:t>
            </a:r>
            <a:r>
              <a:rPr lang="en-US" dirty="0"/>
              <a:t>Acute abdomen</a:t>
            </a:r>
            <a:r>
              <a:rPr lang="pl-PL" dirty="0"/>
              <a:t> - </a:t>
            </a:r>
            <a:r>
              <a:rPr lang="en-US" dirty="0"/>
              <a:t>Severe abdominal pain (generalized)(localized)(with abdominal rigidity) </a:t>
            </a:r>
          </a:p>
          <a:p>
            <a:pPr rtl="0"/>
            <a:r>
              <a:rPr lang="pl-PL" i="1" dirty="0"/>
              <a:t>R10</a:t>
            </a:r>
            <a:r>
              <a:rPr lang="pl-PL" dirty="0"/>
              <a:t>.</a:t>
            </a:r>
            <a:r>
              <a:rPr lang="pl-PL" i="1" dirty="0"/>
              <a:t>0</a:t>
            </a:r>
            <a:r>
              <a:rPr lang="pl-PL" dirty="0"/>
              <a:t> Ostry brzuch -  Silny ból brzucha (uogólniony) (zlokalizowany) (ze wzmożonym napięciem powłok).</a:t>
            </a:r>
            <a:endParaRPr lang="en-US" dirty="0"/>
          </a:p>
          <a:p>
            <a:pPr lvl="2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45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673" y="7670"/>
            <a:ext cx="6048672" cy="678717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Pacjentka bez dolegliwości ze strony jamy brzusznej, bez zaburzeń pasażu  , brzuch miękki , niebolesny, (przed 2 laty </a:t>
            </a:r>
            <a:r>
              <a:rPr lang="pl-PL" dirty="0" err="1"/>
              <a:t>kolonoskopia</a:t>
            </a:r>
            <a:r>
              <a:rPr lang="pl-PL" dirty="0"/>
              <a:t>)</a:t>
            </a:r>
          </a:p>
          <a:p>
            <a:r>
              <a:rPr lang="pl-PL" dirty="0"/>
              <a:t>w chwili obecnej brak wskazań do pilnej diagnostyki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RTG jamy brzusznej w projekcji AP </a:t>
            </a:r>
            <a:br>
              <a:rPr lang="pl-PL" dirty="0"/>
            </a:br>
            <a:r>
              <a:rPr lang="pl-PL" dirty="0"/>
              <a:t>Nasilone prawoboczne skrzywienie pogranicza Th-L kręgosłupa. Po stronie lewej bańka gazu najpewniej w żołądku z poziomem płyn gaz do 100 mm długości. Gaz również w zagięciu śledzionowym okrężnicy. Do rozważenia powtórzenie zdjęcia po odbarczeniu żołądka sondą. Stan po </a:t>
            </a:r>
            <a:r>
              <a:rPr lang="pl-PL" dirty="0" err="1"/>
              <a:t>cholecystektomii</a:t>
            </a:r>
            <a:r>
              <a:rPr lang="pl-PL" dirty="0"/>
              <a:t> laparoskopowej. Obraz nierozstrzygający jednoznacznie w kierunku niedrożności/perforacji.</a:t>
            </a:r>
          </a:p>
        </p:txBody>
      </p:sp>
    </p:spTree>
    <p:extLst>
      <p:ext uri="{BB962C8B-B14F-4D97-AF65-F5344CB8AC3E}">
        <p14:creationId xmlns:p14="http://schemas.microsoft.com/office/powerpoint/2010/main" val="32137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FE3A71C-305E-37E1-4296-37510ECC6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53" y="0"/>
            <a:ext cx="5905262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95AB415-3B32-8777-055D-17883EA104B5}"/>
              </a:ext>
            </a:extLst>
          </p:cNvPr>
          <p:cNvSpPr txBox="1"/>
          <p:nvPr/>
        </p:nvSpPr>
        <p:spPr>
          <a:xfrm>
            <a:off x="190966" y="2276872"/>
            <a:ext cx="60936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 </a:t>
            </a:r>
            <a:br>
              <a:rPr lang="pl-PL" dirty="0"/>
            </a:br>
            <a:r>
              <a:rPr lang="pl-PL" dirty="0"/>
              <a:t>W nadbrzuszu środkowym i lewym liczne </a:t>
            </a:r>
            <a:r>
              <a:rPr lang="pl-PL" dirty="0" err="1"/>
              <a:t>pętje</a:t>
            </a:r>
            <a:r>
              <a:rPr lang="pl-PL" dirty="0"/>
              <a:t> o morfologii jelita cienkiego rozdęte gazem szerokości do 52 mm - obraz jak w niedrożności przewodu pokarmowego. </a:t>
            </a:r>
            <a:br>
              <a:rPr lang="pl-PL" dirty="0"/>
            </a:br>
            <a:r>
              <a:rPr lang="pl-PL" dirty="0"/>
              <a:t>Cech perforacji przewodu pokarmowego na wykonanym zdjęciu nie stwierdza się.</a:t>
            </a:r>
          </a:p>
        </p:txBody>
      </p:sp>
    </p:spTree>
    <p:extLst>
      <p:ext uri="{BB962C8B-B14F-4D97-AF65-F5344CB8AC3E}">
        <p14:creationId xmlns:p14="http://schemas.microsoft.com/office/powerpoint/2010/main" val="24850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95AB415-3B32-8777-055D-17883EA104B5}"/>
              </a:ext>
            </a:extLst>
          </p:cNvPr>
          <p:cNvSpPr txBox="1"/>
          <p:nvPr/>
        </p:nvSpPr>
        <p:spPr>
          <a:xfrm>
            <a:off x="117748" y="2060848"/>
            <a:ext cx="53743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Rtg</a:t>
            </a:r>
            <a:r>
              <a:rPr lang="pl-PL" dirty="0"/>
              <a:t> jamy brzusznej w projekcji AP na siedząco.</a:t>
            </a:r>
          </a:p>
          <a:p>
            <a:endParaRPr lang="pl-PL" dirty="0"/>
          </a:p>
          <a:p>
            <a:r>
              <a:rPr lang="pl-PL" dirty="0"/>
              <a:t>Wolny gaz pod kopułą przepony po stronie prawej grubości płaszcza do 8,5mm - cechy perforacji przewodu pokarmowego.</a:t>
            </a:r>
          </a:p>
          <a:p>
            <a:r>
              <a:rPr lang="pl-PL" dirty="0"/>
              <a:t>Pętle jelita wzdłuż prawej flanki rozdęte gazem.</a:t>
            </a:r>
          </a:p>
          <a:p>
            <a:r>
              <a:rPr lang="pl-PL" dirty="0"/>
              <a:t>Radiologicznych cech niedrożności pokarmowego nie stwierdza się.</a:t>
            </a:r>
          </a:p>
          <a:p>
            <a:r>
              <a:rPr lang="pl-PL" dirty="0"/>
              <a:t>W rzucie wnęki wątroby klipsy po </a:t>
            </a:r>
            <a:r>
              <a:rPr lang="pl-PL" dirty="0" err="1"/>
              <a:t>cholecystektomii</a:t>
            </a:r>
            <a:r>
              <a:rPr lang="pl-PL" dirty="0"/>
              <a:t>.</a:t>
            </a:r>
          </a:p>
          <a:p>
            <a:r>
              <a:rPr lang="pl-PL" dirty="0"/>
              <a:t>W rzucie lewego śródbrzusza widoczne metaliczne ciało obce - klips </a:t>
            </a:r>
            <a:r>
              <a:rPr lang="pl-PL" dirty="0" err="1"/>
              <a:t>pozabiegowy</a:t>
            </a:r>
            <a:r>
              <a:rPr lang="pl-PL" dirty="0"/>
              <a:t>? cień z zewnątrz?</a:t>
            </a:r>
          </a:p>
          <a:p>
            <a:r>
              <a:rPr lang="pl-PL" dirty="0"/>
              <a:t>Zmiany zwyrodnieniowe kręgosłupa.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5DCF39F-BB52-6AC7-BD21-5075E0A08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10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BACC5D9-F483-2A17-8BD5-810E9EDB1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84" y="0"/>
            <a:ext cx="5608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F6253DF-2C6A-0B65-8098-13B96CA61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" y="11930"/>
            <a:ext cx="6801445" cy="6801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A71721D-7EFB-6B16-3552-344F14431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59" y="-1"/>
            <a:ext cx="6801445" cy="68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6929C04-74B9-E06E-444E-AF2A75BC5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59" y="0"/>
            <a:ext cx="57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FB553A-39B6-E791-C0D4-840B81575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81" y="0"/>
            <a:ext cx="6258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64F6F9-49DD-27A2-0AF0-581259B31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91" y="-27384"/>
            <a:ext cx="5796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0"/>
            <a:ext cx="569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77FFC00B-0FA5-D082-D5D2-FC7C334D4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53" y="0"/>
            <a:ext cx="5810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828582" cy="1020762"/>
          </a:xfrm>
        </p:spPr>
        <p:txBody>
          <a:bodyPr rtlCol="0"/>
          <a:lstStyle/>
          <a:p>
            <a:pPr rtl="0"/>
            <a:r>
              <a:rPr lang="pl-PL" dirty="0"/>
              <a:t>Definicja „ostrego brzucha” - chirurgiczna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l-PL" dirty="0"/>
              <a:t>Ostry brzuch jest zespołem dynamicznie narastających objawów klinicznych, na które składają się: ból brzucha, nudności i wymioty oraz zatrzymanie gazów i stolca. </a:t>
            </a:r>
            <a:br>
              <a:rPr lang="pl-PL" dirty="0"/>
            </a:br>
            <a:r>
              <a:rPr lang="pl-PL" dirty="0"/>
              <a:t>Ze względu na potencjalną konieczność doraźnej interwencji chirurgicznej do ostrego brzucha zalicza się również krwawienie do przewodu pokarmowego. </a:t>
            </a:r>
          </a:p>
          <a:p>
            <a:pPr lvl="2"/>
            <a:r>
              <a:rPr lang="pl-PL" i="1" dirty="0"/>
              <a:t>Ostry brzuch. Podręcznik dla lekarzy i studentów</a:t>
            </a:r>
            <a:r>
              <a:rPr lang="pl-PL" dirty="0"/>
              <a:t>. Red. Kulig, Jan; Nowak, Wojciech . : PZWL Wydawnictwo Lekarskie, 2006, 411 s. ISBN 978-83-200-3234-5</a:t>
            </a:r>
          </a:p>
          <a:p>
            <a:pPr lvl="2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Kęs pokarmowy w przełyku</a:t>
            </a:r>
          </a:p>
        </p:txBody>
      </p:sp>
      <p:pic>
        <p:nvPicPr>
          <p:cNvPr id="7" name="MOVIE-0003">
            <a:hlinkClick r:id="" action="ppaction://media"/>
            <a:extLst>
              <a:ext uri="{FF2B5EF4-FFF2-40B4-BE49-F238E27FC236}">
                <a16:creationId xmlns:a16="http://schemas.microsoft.com/office/drawing/2014/main" id="{72DA3684-5EBD-A41C-53F2-B7EE3D6D38F6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273" y="15158"/>
            <a:ext cx="1882254" cy="6670001"/>
          </a:xfr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EA466E16-57B3-8A35-9191-AA6B31B1BD8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27" y="0"/>
            <a:ext cx="1882254" cy="6678521"/>
          </a:xfrm>
        </p:spPr>
      </p:pic>
      <p:sp>
        <p:nvSpPr>
          <p:cNvPr id="10" name="Zawartość — symbol zastępczy 5">
            <a:extLst>
              <a:ext uri="{FF2B5EF4-FFF2-40B4-BE49-F238E27FC236}">
                <a16:creationId xmlns:a16="http://schemas.microsoft.com/office/drawing/2014/main" id="{18D35B5D-6D8C-ADAF-354C-A469F8DDC3C0}"/>
              </a:ext>
            </a:extLst>
          </p:cNvPr>
          <p:cNvSpPr txBox="1">
            <a:spLocks/>
          </p:cNvSpPr>
          <p:nvPr/>
        </p:nvSpPr>
        <p:spPr>
          <a:xfrm>
            <a:off x="1520359" y="1916832"/>
            <a:ext cx="4419598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Badanie kontrastowe górnego odcinka przewodu pokarmowego</a:t>
            </a:r>
          </a:p>
          <a:p>
            <a:r>
              <a:rPr lang="pl-PL" dirty="0"/>
              <a:t>Pozytywny środek cieniujący podany doustnie</a:t>
            </a:r>
          </a:p>
          <a:p>
            <a:r>
              <a:rPr lang="pl-PL" dirty="0"/>
              <a:t>Niecieniujące ciało obce widoczne jako ubytek </a:t>
            </a:r>
            <a:r>
              <a:rPr lang="pl-PL" dirty="0" err="1"/>
              <a:t>zakontrastowania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149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EDEC2079-0F5D-0305-2B05-79FF32DEE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78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0"/>
            <a:ext cx="5692478" cy="6858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CD553B1-9EF5-A582-B789-423A4AAE80CE}"/>
              </a:ext>
            </a:extLst>
          </p:cNvPr>
          <p:cNvSpPr txBox="1"/>
          <p:nvPr/>
        </p:nvSpPr>
        <p:spPr>
          <a:xfrm>
            <a:off x="0" y="-27384"/>
            <a:ext cx="7848872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Wątroba z cechami stłuszczenia, niepowiększona, bez izolujących się zmian ogniskowych.</a:t>
            </a:r>
          </a:p>
          <a:p>
            <a:r>
              <a:rPr lang="pl-PL" dirty="0"/>
              <a:t>Wewnątrz- i </a:t>
            </a:r>
            <a:r>
              <a:rPr lang="pl-PL" dirty="0" err="1"/>
              <a:t>zewnątrzwątrobowe</a:t>
            </a:r>
            <a:r>
              <a:rPr lang="pl-PL" dirty="0"/>
              <a:t> drogi żółciowe nieposzerzone.</a:t>
            </a:r>
          </a:p>
          <a:p>
            <a:r>
              <a:rPr lang="pl-PL" dirty="0"/>
              <a:t>PŻW ??? szerokości w normie.</a:t>
            </a:r>
          </a:p>
          <a:p>
            <a:r>
              <a:rPr lang="pl-PL" dirty="0"/>
              <a:t>Pęcherzyk żółciowy o niepogrubiałych ścianach, bez cech kamicy w TK.</a:t>
            </a:r>
          </a:p>
          <a:p>
            <a:r>
              <a:rPr lang="pl-PL" dirty="0"/>
              <a:t>Trzustka niepowiększona, prawidłowej </a:t>
            </a:r>
            <a:r>
              <a:rPr lang="pl-PL" dirty="0" err="1"/>
              <a:t>densyjności</a:t>
            </a:r>
            <a:r>
              <a:rPr lang="pl-PL" dirty="0"/>
              <a:t>, bez zmian ogniskowych.</a:t>
            </a:r>
          </a:p>
          <a:p>
            <a:r>
              <a:rPr lang="pl-PL" dirty="0"/>
              <a:t>Do przodu od trzustki, a także na przedniej blaszce powięzi </a:t>
            </a:r>
            <a:r>
              <a:rPr lang="pl-PL" dirty="0" err="1"/>
              <a:t>Geroty</a:t>
            </a:r>
            <a:r>
              <a:rPr lang="pl-PL" dirty="0"/>
              <a:t> oraz w torbie sitowej szczelinowate kolekcje płynowe, które biorąc pod uwagę dane kliniczne mogą być efektem OZT, poniżej dosyć liczne, drobne węzły chłonne - 3 pkt według CTSI.</a:t>
            </a:r>
          </a:p>
          <a:p>
            <a:r>
              <a:rPr lang="pl-PL" dirty="0"/>
              <a:t>Śledziona niepowiększona, jednorodna.</a:t>
            </a:r>
          </a:p>
          <a:p>
            <a:r>
              <a:rPr lang="pl-PL" dirty="0"/>
              <a:t>Nadnercza przedstawiają się prawidłowo.</a:t>
            </a:r>
          </a:p>
          <a:p>
            <a:r>
              <a:rPr lang="pl-PL" dirty="0"/>
              <a:t>Nerki bez cech kamicy oraz zastoju.</a:t>
            </a:r>
          </a:p>
          <a:p>
            <a:r>
              <a:rPr lang="pl-PL" dirty="0"/>
              <a:t>W brzusznej części nerki prawej struktura o cechach torbieli prostej, wielkości około 12mm.</a:t>
            </a:r>
          </a:p>
          <a:p>
            <a:r>
              <a:rPr lang="pl-PL" dirty="0"/>
              <a:t>Innych zmian ogniskowych nerek nie uwidoczniono, ich funkcja zachowana.</a:t>
            </a:r>
          </a:p>
          <a:p>
            <a:r>
              <a:rPr lang="pl-PL" dirty="0"/>
              <a:t>Aorta brzuszna nieposzerzona.</a:t>
            </a:r>
          </a:p>
          <a:p>
            <a:r>
              <a:rPr lang="pl-PL" dirty="0"/>
              <a:t>W przestrzeni okołoaortalnej kilka, drobnych węzłów chłonnych, których wielkość nie przekracza 4mm.</a:t>
            </a:r>
          </a:p>
          <a:p>
            <a:r>
              <a:rPr lang="pl-PL" dirty="0"/>
              <a:t>Pęcherz moczowy średnio wypełniony, o gładkich ścianach.</a:t>
            </a:r>
          </a:p>
          <a:p>
            <a:r>
              <a:rPr lang="pl-PL" dirty="0"/>
              <a:t>Prostata i pęcherzyki nasienne bez zmian.</a:t>
            </a:r>
          </a:p>
          <a:p>
            <a:r>
              <a:rPr lang="pl-PL" dirty="0"/>
              <a:t>Doły kulszowo-odbytnicze wolne.</a:t>
            </a:r>
          </a:p>
          <a:p>
            <a:r>
              <a:rPr lang="pl-PL" dirty="0"/>
              <a:t>Pętle jelitowe bez uchwytnej patologii w TK.</a:t>
            </a:r>
          </a:p>
          <a:p>
            <a:r>
              <a:rPr lang="pl-PL" dirty="0" err="1"/>
              <a:t>Przypodstawne</a:t>
            </a:r>
            <a:r>
              <a:rPr lang="pl-PL" dirty="0"/>
              <a:t> segmenty płuc prawidłowo powietrzne, bez zmian ogniskowych.</a:t>
            </a:r>
          </a:p>
          <a:p>
            <a:r>
              <a:rPr lang="pl-PL" dirty="0"/>
              <a:t>Płynu w jamach opłucnowych nie uwidoczniono.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Wnioski:</a:t>
            </a:r>
          </a:p>
          <a:p>
            <a:r>
              <a:rPr lang="pl-PL" dirty="0"/>
              <a:t>OZT 3pkt. według CTSI.</a:t>
            </a:r>
          </a:p>
        </p:txBody>
      </p:sp>
    </p:spTree>
    <p:extLst>
      <p:ext uri="{BB962C8B-B14F-4D97-AF65-F5344CB8AC3E}">
        <p14:creationId xmlns:p14="http://schemas.microsoft.com/office/powerpoint/2010/main" val="37033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0"/>
            <a:ext cx="5692478" cy="6858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CD553B1-9EF5-A582-B789-423A4AAE80CE}"/>
              </a:ext>
            </a:extLst>
          </p:cNvPr>
          <p:cNvSpPr txBox="1"/>
          <p:nvPr/>
        </p:nvSpPr>
        <p:spPr>
          <a:xfrm>
            <a:off x="0" y="-27384"/>
            <a:ext cx="784887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(…) bez cech kamicy (żółciowej) w TK.</a:t>
            </a:r>
          </a:p>
          <a:p>
            <a:r>
              <a:rPr lang="pl-PL" sz="2400" dirty="0"/>
              <a:t>Trzustka niepowiększona, prawidłowej </a:t>
            </a:r>
            <a:r>
              <a:rPr lang="pl-PL" sz="2400" dirty="0" err="1"/>
              <a:t>densyjności</a:t>
            </a:r>
            <a:r>
              <a:rPr lang="pl-PL" sz="2400" dirty="0"/>
              <a:t>, bez zmian ogniskowych.</a:t>
            </a:r>
          </a:p>
          <a:p>
            <a:r>
              <a:rPr lang="pl-PL" sz="2400" dirty="0"/>
              <a:t>Do przodu od trzustki, a także na przedniej blaszce powięzi </a:t>
            </a:r>
            <a:r>
              <a:rPr lang="pl-PL" sz="2400" dirty="0" err="1"/>
              <a:t>Geroty</a:t>
            </a:r>
            <a:r>
              <a:rPr lang="pl-PL" sz="2400" dirty="0"/>
              <a:t> oraz w torbie sitowej szczelinowate kolekcje płynowe, które biorąc pod uwagę dane kliniczne mogą być efektem OZT, poniżej dosyć liczne, drobne węzły chłonne - 3 pkt według CTSI.</a:t>
            </a:r>
          </a:p>
          <a:p>
            <a:r>
              <a:rPr lang="pl-PL" sz="2400" dirty="0"/>
              <a:t>(…)</a:t>
            </a:r>
          </a:p>
          <a:p>
            <a:r>
              <a:rPr lang="pl-PL" sz="2400" dirty="0"/>
              <a:t>Pętle jelitowe bez uchwytnej patologii w TK.</a:t>
            </a:r>
          </a:p>
          <a:p>
            <a:endParaRPr lang="pl-PL" sz="2400" dirty="0"/>
          </a:p>
          <a:p>
            <a:endParaRPr lang="pl-PL" sz="2400" dirty="0"/>
          </a:p>
          <a:p>
            <a:r>
              <a:rPr lang="pl-PL" sz="2400" dirty="0"/>
              <a:t>Wnioski:</a:t>
            </a:r>
          </a:p>
          <a:p>
            <a:r>
              <a:rPr lang="pl-PL" sz="2400" dirty="0"/>
              <a:t>OZT 3pkt. według CTSI.</a:t>
            </a:r>
          </a:p>
        </p:txBody>
      </p:sp>
    </p:spTree>
    <p:extLst>
      <p:ext uri="{BB962C8B-B14F-4D97-AF65-F5344CB8AC3E}">
        <p14:creationId xmlns:p14="http://schemas.microsoft.com/office/powerpoint/2010/main" val="11306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wyrostka robaczkowego</a:t>
            </a:r>
          </a:p>
        </p:txBody>
      </p:sp>
      <p:pic>
        <p:nvPicPr>
          <p:cNvPr id="18" name="Symbol zastępczy zawartości 17">
            <a:extLst>
              <a:ext uri="{FF2B5EF4-FFF2-40B4-BE49-F238E27FC236}">
                <a16:creationId xmlns:a16="http://schemas.microsoft.com/office/drawing/2014/main" id="{CCA85DD1-983D-D88C-47D3-48C630355E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73" y="1556792"/>
            <a:ext cx="7068277" cy="5301208"/>
          </a:xfrm>
        </p:spPr>
      </p:pic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573125C-8891-16CA-A7A0-C29C962A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3943A7E-69FB-0E2C-2307-25E43860C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wyrostka robaczkowego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8" y="2204864"/>
            <a:ext cx="4021101" cy="3950084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(…)</a:t>
            </a:r>
          </a:p>
          <a:p>
            <a:pPr rtl="0"/>
            <a:r>
              <a:rPr lang="pl-PL" dirty="0"/>
              <a:t>Wolnego płynu w jamie brzusznej nie uwidoczniono.</a:t>
            </a:r>
          </a:p>
          <a:p>
            <a:pPr rtl="0"/>
            <a:r>
              <a:rPr lang="pl-PL" dirty="0"/>
              <a:t>W obrębie prawego dołu biodrowego, w punkcie maksymalnego bólu, uwidoczniono ślepo zakończoną </a:t>
            </a:r>
            <a:r>
              <a:rPr lang="pl-PL" dirty="0" err="1"/>
              <a:t>tubularną</a:t>
            </a:r>
            <a:r>
              <a:rPr lang="pl-PL" dirty="0"/>
              <a:t> strukturę szerokości 12 mm odpowiadającą zmienionemu zapalnie wyrostkowi robaczkowemu. </a:t>
            </a:r>
          </a:p>
          <a:p>
            <a:pPr rtl="0"/>
            <a:r>
              <a:rPr lang="pl-PL" dirty="0"/>
              <a:t>(</a:t>
            </a:r>
            <a:r>
              <a:rPr lang="pl-PL" dirty="0" err="1"/>
              <a:t>Sonograficzny</a:t>
            </a:r>
            <a:r>
              <a:rPr lang="pl-PL" dirty="0"/>
              <a:t> objaw </a:t>
            </a:r>
            <a:r>
              <a:rPr lang="pl-PL" dirty="0" err="1"/>
              <a:t>Blumberga</a:t>
            </a:r>
            <a:r>
              <a:rPr lang="pl-PL" dirty="0"/>
              <a:t> +)</a:t>
            </a:r>
          </a:p>
          <a:p>
            <a:pPr rtl="0"/>
            <a:endParaRPr lang="pl-PL" dirty="0"/>
          </a:p>
          <a:p>
            <a:pPr rtl="0"/>
            <a:r>
              <a:rPr lang="pl-PL" dirty="0"/>
              <a:t>Wnioski:</a:t>
            </a:r>
          </a:p>
          <a:p>
            <a:pPr rtl="0"/>
            <a:r>
              <a:rPr lang="pl-PL" dirty="0"/>
              <a:t>Cechy OZWR.</a:t>
            </a:r>
          </a:p>
        </p:txBody>
      </p:sp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id="{91901AE3-6455-2E0A-DAF1-29D792841B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88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wyrostka robaczkowego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8" y="2204864"/>
            <a:ext cx="4021101" cy="3950084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l-PL" dirty="0"/>
              <a:t>13.03.2024 </a:t>
            </a:r>
            <a:r>
              <a:rPr lang="pl-PL" dirty="0" err="1"/>
              <a:t>Appendektomia</a:t>
            </a:r>
            <a:r>
              <a:rPr lang="pl-PL" dirty="0"/>
              <a:t> laparoskopowa.</a:t>
            </a:r>
          </a:p>
          <a:p>
            <a:pPr rtl="0"/>
            <a:r>
              <a:rPr lang="pl-PL" sz="2200" dirty="0"/>
              <a:t>(…) Wyrostek robaczkowy poszerzony, nastrzyknięty zapalnie, bez płynu wokół.</a:t>
            </a:r>
          </a:p>
          <a:p>
            <a:pPr rtl="0"/>
            <a:r>
              <a:rPr lang="pl-PL" dirty="0"/>
              <a:t> Uwolniono wyrostek robaczkowy, wypreparowano kątnicę. Wypreparowano krezkę wyrostka robaczkowego aż do ujścia kątnicy, tętnicę wyrostkową zamknięto koagulacją bipolarną. Ujście wyrostka robaczkowego niezmienione przy samej kątnicy na długości około 1 cm. Założono 3 klipsy "</a:t>
            </a:r>
            <a:r>
              <a:rPr lang="pl-PL" dirty="0" err="1"/>
              <a:t>hemolock</a:t>
            </a:r>
            <a:r>
              <a:rPr lang="pl-PL" dirty="0"/>
              <a:t> złoty": pierwszy u podstawy wyrostka bezpośrednio u jego ujścia, drugą na wyrostku 3 mm </a:t>
            </a:r>
            <a:r>
              <a:rPr lang="pl-PL" dirty="0" err="1"/>
              <a:t>dystalnie</a:t>
            </a:r>
            <a:r>
              <a:rPr lang="pl-PL" dirty="0"/>
              <a:t>, trzecią na wysokości około 8 mm od ujścia. Przecięto wyrostek nożyczkami. Usunięto w worku przez otwór w podbrzuszu. (…) </a:t>
            </a:r>
          </a:p>
        </p:txBody>
      </p:sp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id="{91901AE3-6455-2E0A-DAF1-29D792841B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132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404646" cy="1020762"/>
          </a:xfrm>
        </p:spPr>
        <p:txBody>
          <a:bodyPr rtlCol="0"/>
          <a:lstStyle/>
          <a:p>
            <a:r>
              <a:rPr lang="pl-PL" dirty="0"/>
              <a:t>Ostre zapalenie wyrostka robaczkowego (TK)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303F8A-A800-7C82-B505-5AE2AE230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556792"/>
            <a:ext cx="5229200" cy="52292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D27E748-7C9A-59A0-5CF2-E1DE4B5F4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02" y="1556792"/>
            <a:ext cx="52292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332638" cy="1020762"/>
          </a:xfrm>
        </p:spPr>
        <p:txBody>
          <a:bodyPr rtlCol="0"/>
          <a:lstStyle/>
          <a:p>
            <a:pPr rtl="0"/>
            <a:r>
              <a:rPr lang="pl-PL" dirty="0"/>
              <a:t>Definicja „ostrego brzucha” - internistyczna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en-US" dirty="0"/>
          </a:p>
          <a:p>
            <a:pPr rtl="0"/>
            <a:r>
              <a:rPr lang="pl-PL" i="1" dirty="0"/>
              <a:t>Ostry brzuch – </a:t>
            </a:r>
            <a:r>
              <a:rPr lang="pl-PL" dirty="0"/>
              <a:t>silny ból brzucha, którego tło wymaga natychmiastowej interwencji chirurgicznej. Najczęstszy powód sporu między internistą a chirurgiem. Nie należy mylić pojęcia „ostrego brzucha” z ostrym bólem brzucha, który występuje znacznie częściej</a:t>
            </a:r>
          </a:p>
          <a:p>
            <a:pPr rtl="0"/>
            <a:r>
              <a:rPr lang="pl-PL" dirty="0"/>
              <a:t>Ostry ból brzucha – pojawia się w ciągu kilku minut, ale może utrzymywać się kilka dni. Nie należy go mylić z zaostrzeniem bólu przewlekłego. (…)</a:t>
            </a:r>
          </a:p>
          <a:p>
            <a:pPr lvl="2"/>
            <a:r>
              <a:rPr lang="pl-PL" dirty="0"/>
              <a:t>Duława, Jan. </a:t>
            </a:r>
            <a:r>
              <a:rPr lang="pl-PL" i="1" dirty="0"/>
              <a:t>Vademecum medycyny wewnętrznej</a:t>
            </a:r>
            <a:r>
              <a:rPr lang="pl-PL" dirty="0"/>
              <a:t>. Red. . Warszawa: PZWL Wydawnictwo Lekarskie, 2015, 1554 s. ISBN 978-83-200-4941-1 </a:t>
            </a:r>
            <a:endParaRPr lang="en-US" dirty="0"/>
          </a:p>
          <a:p>
            <a:pPr lvl="2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8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1B52ABA-41BF-897A-9FA2-EC1BB326E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16" y="0"/>
            <a:ext cx="6711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0AB73FE-2CF4-09F5-0CF6-39DBBBDC1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0"/>
            <a:ext cx="9898390" cy="67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DADCDC58-57C6-7DB1-868A-34E4AFC91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126265"/>
            <a:ext cx="9793088" cy="67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FBDAAC-BB19-77B5-787D-7B6F2D2F2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33935"/>
            <a:ext cx="9793088" cy="67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A9EC09-08CF-8816-8013-2ABB9F2CF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16264"/>
            <a:ext cx="9984689" cy="6825471"/>
          </a:xfrm>
          <a:prstGeom prst="rect">
            <a:avLst/>
          </a:prstGeom>
        </p:spPr>
      </p:pic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E6F3CCB0-3B67-9AEE-FE25-046EACEA431B}"/>
              </a:ext>
            </a:extLst>
          </p:cNvPr>
          <p:cNvSpPr txBox="1">
            <a:spLocks/>
          </p:cNvSpPr>
          <p:nvPr/>
        </p:nvSpPr>
        <p:spPr>
          <a:xfrm>
            <a:off x="333772" y="2276872"/>
            <a:ext cx="4021101" cy="395008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OZWR (poprzednie slajdy)</a:t>
            </a:r>
          </a:p>
          <a:p>
            <a:r>
              <a:rPr lang="pl-PL" dirty="0"/>
              <a:t>Znalezisko dodatkowe (znane klinicznie) – </a:t>
            </a:r>
            <a:br>
              <a:rPr lang="pl-PL" dirty="0"/>
            </a:br>
            <a:r>
              <a:rPr lang="pl-PL" dirty="0"/>
              <a:t>kamica pęcherzykowa</a:t>
            </a:r>
          </a:p>
        </p:txBody>
      </p:sp>
    </p:spTree>
    <p:extLst>
      <p:ext uri="{BB962C8B-B14F-4D97-AF65-F5344CB8AC3E}">
        <p14:creationId xmlns:p14="http://schemas.microsoft.com/office/powerpoint/2010/main" val="13238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Drogi żółciowe</a:t>
            </a:r>
          </a:p>
        </p:txBody>
      </p:sp>
    </p:spTree>
    <p:extLst>
      <p:ext uri="{BB962C8B-B14F-4D97-AF65-F5344CB8AC3E}">
        <p14:creationId xmlns:p14="http://schemas.microsoft.com/office/powerpoint/2010/main" val="13455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404646" cy="1020762"/>
          </a:xfrm>
        </p:spPr>
        <p:txBody>
          <a:bodyPr rtlCol="0"/>
          <a:lstStyle/>
          <a:p>
            <a:r>
              <a:rPr lang="pl-PL" dirty="0"/>
              <a:t>Ostre </a:t>
            </a:r>
            <a:r>
              <a:rPr lang="pl-PL" dirty="0" err="1"/>
              <a:t>kamicze</a:t>
            </a:r>
            <a:r>
              <a:rPr lang="pl-PL" dirty="0"/>
              <a:t> zapalenie pęcherzyka żółciowego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C0623E3-E171-8C82-77E8-3A4D6C6128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1601466"/>
            <a:ext cx="7678589" cy="5256534"/>
          </a:xfrm>
        </p:spPr>
      </p:pic>
      <p:sp>
        <p:nvSpPr>
          <p:cNvPr id="6" name="Zawartość — symbol zastępczy 5"/>
          <p:cNvSpPr>
            <a:spLocks noGrp="1"/>
          </p:cNvSpPr>
          <p:nvPr>
            <p:ph sz="quarter" idx="4294967295"/>
          </p:nvPr>
        </p:nvSpPr>
        <p:spPr>
          <a:xfrm>
            <a:off x="261764" y="1905000"/>
            <a:ext cx="4416552" cy="3352801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„Gęsta” zawartość</a:t>
            </a:r>
          </a:p>
          <a:p>
            <a:pPr rtl="0"/>
            <a:r>
              <a:rPr lang="pl-PL" dirty="0"/>
              <a:t>Złóg (39 mm) widziany bezpośrednio</a:t>
            </a:r>
          </a:p>
          <a:p>
            <a:pPr rtl="0"/>
            <a:r>
              <a:rPr lang="pl-PL" dirty="0" err="1"/>
              <a:t>Sonograficzny</a:t>
            </a:r>
            <a:r>
              <a:rPr lang="pl-PL" dirty="0"/>
              <a:t> objaw Murphy’ego</a:t>
            </a:r>
          </a:p>
        </p:txBody>
      </p:sp>
    </p:spTree>
    <p:extLst>
      <p:ext uri="{BB962C8B-B14F-4D97-AF65-F5344CB8AC3E}">
        <p14:creationId xmlns:p14="http://schemas.microsoft.com/office/powerpoint/2010/main" val="36893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A2FFCCA-43C2-97F3-F1C5-FAD7DEEAF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54" y="0"/>
            <a:ext cx="9918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8A03B1C-468C-9D4A-D701-8D988F539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38717"/>
            <a:ext cx="9793088" cy="67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AD588B1-3A8E-B82C-70EC-868DCD97E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332638" cy="1020762"/>
          </a:xfrm>
        </p:spPr>
        <p:txBody>
          <a:bodyPr rtlCol="0"/>
          <a:lstStyle/>
          <a:p>
            <a:pPr rtl="0"/>
            <a:r>
              <a:rPr lang="pl-PL" dirty="0"/>
              <a:t>Jakie badania (obrazowe) są wskazane?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7C9E7F4-5724-C48C-720D-25860C364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75" t="72056" r="7464" b="13056"/>
          <a:stretch/>
        </p:blipFill>
        <p:spPr>
          <a:xfrm>
            <a:off x="85146" y="1988840"/>
            <a:ext cx="12018531" cy="187220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D646E4D-47B0-3392-1526-F04F514F321A}"/>
              </a:ext>
            </a:extLst>
          </p:cNvPr>
          <p:cNvSpPr txBox="1"/>
          <p:nvPr/>
        </p:nvSpPr>
        <p:spPr>
          <a:xfrm>
            <a:off x="5878388" y="4554488"/>
            <a:ext cx="6093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pl-PL" dirty="0"/>
              <a:t>Duława, Jan. </a:t>
            </a:r>
            <a:r>
              <a:rPr lang="pl-PL" i="1" dirty="0"/>
              <a:t>Vademecum medycyny wewnętrznej</a:t>
            </a:r>
            <a:r>
              <a:rPr lang="pl-PL" dirty="0"/>
              <a:t>. Red. . Warszawa: PZWL Wydawnictwo Lekarskie, 2015, 1554 s. ISBN 978-83-200-4941-1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19405EE-A049-A9A7-1499-DF788B12B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812" y="274638"/>
            <a:ext cx="11233248" cy="1020762"/>
          </a:xfrm>
        </p:spPr>
        <p:txBody>
          <a:bodyPr rtlCol="0"/>
          <a:lstStyle/>
          <a:p>
            <a:r>
              <a:rPr lang="pl-PL" dirty="0"/>
              <a:t>Ostre </a:t>
            </a:r>
            <a:r>
              <a:rPr lang="pl-PL" dirty="0" err="1"/>
              <a:t>bezkamicze</a:t>
            </a:r>
            <a:r>
              <a:rPr lang="pl-PL" dirty="0"/>
              <a:t> zapalenie pęcherzyka żółciowego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294967295"/>
          </p:nvPr>
        </p:nvSpPr>
        <p:spPr>
          <a:xfrm>
            <a:off x="261764" y="1905000"/>
            <a:ext cx="4416552" cy="3352801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Wtórnie do guza głowy trzustki</a:t>
            </a:r>
          </a:p>
          <a:p>
            <a:pPr rtl="0"/>
            <a:r>
              <a:rPr lang="pl-PL" dirty="0"/>
              <a:t>Znacznie pogrubiała ściana</a:t>
            </a:r>
          </a:p>
          <a:p>
            <a:pPr rtl="0"/>
            <a:r>
              <a:rPr lang="pl-PL" dirty="0" err="1"/>
              <a:t>Sonograficzny</a:t>
            </a:r>
            <a:r>
              <a:rPr lang="pl-PL" dirty="0"/>
              <a:t> objaw Murphy’ego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DA312EE-C33D-0D0B-2CCF-8505D6B63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08" y="1615768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10B79D6-4EB1-1CC1-16CD-907E3B304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812" y="274638"/>
            <a:ext cx="11233248" cy="1020762"/>
          </a:xfrm>
        </p:spPr>
        <p:txBody>
          <a:bodyPr rtlCol="0"/>
          <a:lstStyle/>
          <a:p>
            <a:r>
              <a:rPr lang="pl-PL" dirty="0"/>
              <a:t>Żółtaczka mechaniczna – </a:t>
            </a:r>
            <a:r>
              <a:rPr lang="pl-PL" dirty="0" err="1"/>
              <a:t>cholestaza</a:t>
            </a:r>
            <a:r>
              <a:rPr lang="pl-PL" dirty="0"/>
              <a:t> 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294967295"/>
          </p:nvPr>
        </p:nvSpPr>
        <p:spPr>
          <a:xfrm>
            <a:off x="261764" y="1905000"/>
            <a:ext cx="4416552" cy="3352801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Wtórnie do guza głowy trzustki</a:t>
            </a:r>
          </a:p>
          <a:p>
            <a:pPr rtl="0"/>
            <a:r>
              <a:rPr lang="pl-PL" dirty="0"/>
              <a:t>… albo kamicy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2C1E3AD-A7BB-4F68-56B7-6A982A14A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15" y="1639118"/>
            <a:ext cx="6958509" cy="52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47DB6FB-81EB-750D-A187-800BB4540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3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Żółtaczka mechaniczna – </a:t>
            </a:r>
            <a:r>
              <a:rPr lang="pl-PL" dirty="0" err="1"/>
              <a:t>cholestaza</a:t>
            </a:r>
            <a:r>
              <a:rPr lang="pl-PL" dirty="0"/>
              <a:t> (niedrożność protezy)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7748" y="1772816"/>
            <a:ext cx="4320480" cy="4752528"/>
          </a:xfrm>
        </p:spPr>
        <p:txBody>
          <a:bodyPr rtlCol="0">
            <a:normAutofit fontScale="92500" lnSpcReduction="10000"/>
          </a:bodyPr>
          <a:lstStyle/>
          <a:p>
            <a:r>
              <a:rPr lang="pl-PL" dirty="0">
                <a:effectLst/>
              </a:rPr>
              <a:t>Wątroba powiększona - w wymiarze AP 170 mm, o gładkich obrysach i niejednorodnej </a:t>
            </a:r>
            <a:r>
              <a:rPr lang="pl-PL" dirty="0" err="1">
                <a:effectLst/>
              </a:rPr>
              <a:t>echogeniczności</a:t>
            </a:r>
            <a:r>
              <a:rPr lang="pl-PL" dirty="0">
                <a:effectLst/>
              </a:rPr>
              <a:t> i zatartej strukturze wnęki. W obrębie prawego płata kilka drobnych obszarów </a:t>
            </a:r>
            <a:r>
              <a:rPr lang="pl-PL" dirty="0" err="1">
                <a:effectLst/>
              </a:rPr>
              <a:t>hyperechogenicznych</a:t>
            </a:r>
            <a:r>
              <a:rPr lang="pl-PL" dirty="0">
                <a:effectLst/>
              </a:rPr>
              <a:t>, największy w </a:t>
            </a:r>
            <a:r>
              <a:rPr lang="pl-PL" dirty="0" err="1">
                <a:effectLst/>
              </a:rPr>
              <a:t>seg</a:t>
            </a:r>
            <a:r>
              <a:rPr lang="pl-PL" dirty="0">
                <a:effectLst/>
              </a:rPr>
              <a:t>. VII </a:t>
            </a:r>
            <a:r>
              <a:rPr lang="pl-PL" dirty="0" err="1">
                <a:effectLst/>
              </a:rPr>
              <a:t>podtorebkowo</a:t>
            </a:r>
            <a:r>
              <a:rPr lang="pl-PL" dirty="0">
                <a:effectLst/>
              </a:rPr>
              <a:t> o średnicy 4 mm - w pierwszej kolejności naczyniaki, choć nie można wykluczyć innej etiologii.</a:t>
            </a:r>
          </a:p>
          <a:p>
            <a:r>
              <a:rPr lang="pl-PL" dirty="0">
                <a:effectLst/>
              </a:rPr>
              <a:t>Drogi żółciowe wewnątrzwątrobowe poszerzone, z przewagą w zakresie lewego płata - na obwodzie do 6 mm. </a:t>
            </a:r>
            <a:r>
              <a:rPr lang="pl-PL" dirty="0" err="1">
                <a:effectLst/>
              </a:rPr>
              <a:t>Przywnękowo</a:t>
            </a:r>
            <a:r>
              <a:rPr lang="pl-PL" dirty="0">
                <a:effectLst/>
              </a:rPr>
              <a:t>: PWP szerokości 9 mm, PWL szerokości</a:t>
            </a:r>
          </a:p>
          <a:p>
            <a:r>
              <a:rPr lang="pl-PL" dirty="0">
                <a:effectLst/>
              </a:rPr>
              <a:t>Uwidoczniono końce obu protez, które znajdują się w PWP oraz PWL, protezę uwidoczniono także odcinkowo w zakresie PWW. </a:t>
            </a:r>
            <a:r>
              <a:rPr lang="pl-PL" dirty="0" err="1">
                <a:effectLst/>
              </a:rPr>
              <a:t>Aerobilia</a:t>
            </a:r>
            <a:r>
              <a:rPr lang="pl-PL" dirty="0">
                <a:effectLst/>
              </a:rPr>
              <a:t>.</a:t>
            </a:r>
          </a:p>
          <a:p>
            <a:r>
              <a:rPr lang="pl-PL" dirty="0">
                <a:effectLst/>
              </a:rPr>
              <a:t>PWW szerokości do 10 mm.</a:t>
            </a:r>
          </a:p>
          <a:p>
            <a:r>
              <a:rPr lang="pl-PL" dirty="0">
                <a:effectLst/>
              </a:rPr>
              <a:t>Przewód żółciowy wspólny poszerzony - średnicy 7 mm.</a:t>
            </a:r>
          </a:p>
          <a:p>
            <a:r>
              <a:rPr lang="pl-PL" dirty="0">
                <a:effectLst/>
              </a:rPr>
              <a:t>Pęcherzyk żółciowy obkurczony, o niepogrubiałej ścianie, w jego świetle zawieszone wtręty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F751F9C-1CC5-B8E4-7E1B-97EC4D811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94" y="190500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17973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Układ moczowy</a:t>
            </a:r>
          </a:p>
        </p:txBody>
      </p:sp>
    </p:spTree>
    <p:extLst>
      <p:ext uri="{BB962C8B-B14F-4D97-AF65-F5344CB8AC3E}">
        <p14:creationId xmlns:p14="http://schemas.microsoft.com/office/powerpoint/2010/main" val="3847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Kamica nerkowa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7B52E04C-7692-6EEB-8606-05F1BDD8AE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54" y="1647460"/>
            <a:ext cx="7644116" cy="5210540"/>
          </a:xfrm>
        </p:spPr>
      </p:pic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Kamica nerkowa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646E779-245B-2C40-4996-CE76ACE99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1893615"/>
            <a:ext cx="7200800" cy="4936486"/>
          </a:xfrm>
        </p:spPr>
      </p:pic>
    </p:spTree>
    <p:extLst>
      <p:ext uri="{BB962C8B-B14F-4D97-AF65-F5344CB8AC3E}">
        <p14:creationId xmlns:p14="http://schemas.microsoft.com/office/powerpoint/2010/main" val="155706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Kamica…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2413" y="1905001"/>
            <a:ext cx="4416552" cy="4267200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Dolegliwości bólowe brzucha po lewej stronie. Podejrzenie kolki nerkowej.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10302BA-CF49-C64B-1E91-32AE3510104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66" y="1628799"/>
            <a:ext cx="6228056" cy="4671041"/>
          </a:xfrm>
        </p:spPr>
      </p:pic>
    </p:spTree>
    <p:extLst>
      <p:ext uri="{BB962C8B-B14F-4D97-AF65-F5344CB8AC3E}">
        <p14:creationId xmlns:p14="http://schemas.microsoft.com/office/powerpoint/2010/main" val="143705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7788" y="332656"/>
            <a:ext cx="9143998" cy="1020762"/>
          </a:xfrm>
        </p:spPr>
        <p:txBody>
          <a:bodyPr rtlCol="0"/>
          <a:lstStyle/>
          <a:p>
            <a:pPr rtl="0"/>
            <a:r>
              <a:rPr lang="pl-PL" dirty="0"/>
              <a:t>RTG jamy brzusznej 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DD30389-8B0D-0C2F-7423-BFA5BFBA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24" y="0"/>
            <a:ext cx="6490101" cy="6858000"/>
          </a:xfrm>
        </p:spPr>
      </p:pic>
      <p:sp>
        <p:nvSpPr>
          <p:cNvPr id="10" name="Zawartość — symbol zastępczy 4">
            <a:extLst>
              <a:ext uri="{FF2B5EF4-FFF2-40B4-BE49-F238E27FC236}">
                <a16:creationId xmlns:a16="http://schemas.microsoft.com/office/drawing/2014/main" id="{740EEF31-27C9-227F-CE2B-A679ECDCED5D}"/>
              </a:ext>
            </a:extLst>
          </p:cNvPr>
          <p:cNvSpPr txBox="1">
            <a:spLocks/>
          </p:cNvSpPr>
          <p:nvPr/>
        </p:nvSpPr>
        <p:spPr>
          <a:xfrm>
            <a:off x="477788" y="1976379"/>
            <a:ext cx="4419599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Kopuły przepony (!)</a:t>
            </a:r>
          </a:p>
          <a:p>
            <a:r>
              <a:rPr lang="pl-PL" dirty="0"/>
              <a:t>Tak nisko jak się da (najlepiej ze spojeniem łonowym)</a:t>
            </a:r>
          </a:p>
        </p:txBody>
      </p:sp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CB84C9-41E6-9EC0-C3B6-F70F0771E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FCD89B-6FB6-E32E-4998-77F0013B3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16467AF-DF0C-1C75-B226-3E6F04B8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9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Kamica moczowodowa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89756" y="1628800"/>
            <a:ext cx="4075857" cy="4543400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Dolegliwości bólowe brzucha po lewej stronie. Podejrzenie kolki nerkowej.</a:t>
            </a:r>
          </a:p>
          <a:p>
            <a:pPr rtl="0"/>
            <a:r>
              <a:rPr lang="pl-PL" dirty="0"/>
              <a:t>Miedniczka nerki lewej 12 mm, kielichy większe do </a:t>
            </a:r>
            <a:r>
              <a:rPr lang="pl-PL" dirty="0" err="1"/>
              <a:t>do</a:t>
            </a:r>
            <a:r>
              <a:rPr lang="pl-PL" dirty="0"/>
              <a:t> 11 mm. Jednoznacznego złogu w obrębie UKM nerki lewej nie stwierdzono, niejednoznaczne struktury </a:t>
            </a:r>
            <a:r>
              <a:rPr lang="pl-PL" dirty="0" err="1"/>
              <a:t>echogeniczne</a:t>
            </a:r>
            <a:r>
              <a:rPr lang="pl-PL" dirty="0"/>
              <a:t> w sąsiedztwie UKM około 3 mm. </a:t>
            </a:r>
          </a:p>
          <a:p>
            <a:pPr rtl="0"/>
            <a:r>
              <a:rPr lang="pl-PL" dirty="0" err="1"/>
              <a:t>Przypęcherzowo</a:t>
            </a:r>
            <a:r>
              <a:rPr lang="pl-PL" dirty="0"/>
              <a:t> w topografii moczowodu lewego uwidoczniono strukturę 8x 7 mm dającą artefakt confetti odpowiadającą złogowi - prawdopodobna przyczyna dolegliwości. Poza tym nerki w miejscu typowym, prawidłowej wielkości o równych obrysach i zachowanym stosunku korowo-rdzeniowym, prawa bez cech zastoju.</a:t>
            </a:r>
          </a:p>
          <a:p>
            <a:pPr rtl="0"/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564CD2EF-F7D4-4898-0A4C-18D828B1C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94" y="19050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6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Dodaj tytuł slajdu — 4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77500" lnSpcReduction="20000"/>
          </a:bodyPr>
          <a:lstStyle/>
          <a:p>
            <a:pPr rtl="0"/>
            <a:r>
              <a:rPr lang="pl-PL" dirty="0"/>
              <a:t>Dolegliwości bólowe brzucha po lewej stronie. Podejrzenie kolki nerkowej.</a:t>
            </a:r>
          </a:p>
          <a:p>
            <a:pPr rtl="0"/>
            <a:r>
              <a:rPr lang="pl-PL" dirty="0"/>
              <a:t>Miedniczka nerki lewej 12 mm, kielichy większe do </a:t>
            </a:r>
            <a:r>
              <a:rPr lang="pl-PL" dirty="0" err="1"/>
              <a:t>do</a:t>
            </a:r>
            <a:r>
              <a:rPr lang="pl-PL" dirty="0"/>
              <a:t> 11 mm. Jednoznacznego złogu w obrębie UKM nerki lewej nie stwierdzono, niejednoznaczne struktury </a:t>
            </a:r>
            <a:r>
              <a:rPr lang="pl-PL" dirty="0" err="1"/>
              <a:t>echogeniczne</a:t>
            </a:r>
            <a:r>
              <a:rPr lang="pl-PL" dirty="0"/>
              <a:t> w sąsiedztwie UKM około 3 mm. </a:t>
            </a:r>
          </a:p>
          <a:p>
            <a:pPr rtl="0"/>
            <a:r>
              <a:rPr lang="pl-PL" dirty="0" err="1"/>
              <a:t>Przypęcherzowo</a:t>
            </a:r>
            <a:r>
              <a:rPr lang="pl-PL" dirty="0"/>
              <a:t> w topografii moczowodu lewego uwidoczniono strukturę 8x 7 mm dającą artefakt confetti odpowiadającą złogowi - prawdopodobna przyczyna dolegliwości. Poza tym nerki w miejscu typowym, prawidłowej wielkości o równych obrysach i zachowanym stosunku korowo-rdzeniowym, prawa bez cech zastoju.</a:t>
            </a:r>
          </a:p>
          <a:p>
            <a:pPr rtl="0"/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564CD2EF-F7D4-4898-0A4C-18D828B1C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94" y="19050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7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Dodaj tytuł slajdu — 3</a:t>
            </a:r>
          </a:p>
        </p:txBody>
      </p:sp>
    </p:spTree>
    <p:extLst>
      <p:ext uri="{BB962C8B-B14F-4D97-AF65-F5344CB8AC3E}">
        <p14:creationId xmlns:p14="http://schemas.microsoft.com/office/powerpoint/2010/main" val="22158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Układ Dwa elementy zawartości z grafiką </a:t>
            </a:r>
            <a:r>
              <a:rPr lang="pl-PL" dirty="0" err="1"/>
              <a:t>SmartArt</a:t>
            </a:r>
            <a:endParaRPr lang="pl-PL" dirty="0"/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r>
              <a:rPr lang="pl-PL" dirty="0"/>
              <a:t>Tutaj dodaj pierwszy </a:t>
            </a:r>
            <a:r>
              <a:rPr lang="pl-PL" dirty="0" err="1"/>
              <a:t>punktor</a:t>
            </a:r>
            <a:endParaRPr lang="pl-PL" dirty="0"/>
          </a:p>
          <a:p>
            <a:pPr rtl="0"/>
            <a:r>
              <a:rPr lang="pl-PL" dirty="0"/>
              <a:t>Tutaj dodaj drugi </a:t>
            </a:r>
            <a:r>
              <a:rPr lang="pl-PL" dirty="0" err="1"/>
              <a:t>punktor</a:t>
            </a:r>
            <a:endParaRPr lang="pl-PL" dirty="0"/>
          </a:p>
          <a:p>
            <a:pPr rtl="0"/>
            <a:r>
              <a:rPr lang="pl-PL" dirty="0"/>
              <a:t>Tutaj dodaj trzeci </a:t>
            </a:r>
            <a:r>
              <a:rPr lang="pl-PL" dirty="0" err="1"/>
              <a:t>punktor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36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Dodaj tytuł slajdu — 5</a:t>
            </a:r>
          </a:p>
        </p:txBody>
      </p:sp>
      <p:sp>
        <p:nvSpPr>
          <p:cNvPr id="6" name="Obraz — symbol zastępczy 5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0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7788" y="332656"/>
            <a:ext cx="9143998" cy="1020762"/>
          </a:xfrm>
        </p:spPr>
        <p:txBody>
          <a:bodyPr rtlCol="0"/>
          <a:lstStyle/>
          <a:p>
            <a:pPr rtl="0"/>
            <a:r>
              <a:rPr lang="pl-PL" dirty="0"/>
              <a:t>RTG jamy brzusznej 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DD30389-8B0D-0C2F-7423-BFA5BFBA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724" y="0"/>
            <a:ext cx="6490101" cy="6858000"/>
          </a:xfrm>
        </p:spPr>
      </p:pic>
      <p:sp>
        <p:nvSpPr>
          <p:cNvPr id="10" name="Zawartość — symbol zastępczy 4">
            <a:extLst>
              <a:ext uri="{FF2B5EF4-FFF2-40B4-BE49-F238E27FC236}">
                <a16:creationId xmlns:a16="http://schemas.microsoft.com/office/drawing/2014/main" id="{740EEF31-27C9-227F-CE2B-A679ECDCED5D}"/>
              </a:ext>
            </a:extLst>
          </p:cNvPr>
          <p:cNvSpPr txBox="1">
            <a:spLocks/>
          </p:cNvSpPr>
          <p:nvPr/>
        </p:nvSpPr>
        <p:spPr>
          <a:xfrm>
            <a:off x="477788" y="1976379"/>
            <a:ext cx="4419599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Czy OK? </a:t>
            </a:r>
          </a:p>
        </p:txBody>
      </p:sp>
    </p:spTree>
    <p:extLst>
      <p:ext uri="{BB962C8B-B14F-4D97-AF65-F5344CB8AC3E}">
        <p14:creationId xmlns:p14="http://schemas.microsoft.com/office/powerpoint/2010/main" val="411853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DD30389-8B0D-0C2F-7423-BFA5BFBA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724" y="0"/>
            <a:ext cx="6490101" cy="6858000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E5D8C3A-FA03-2E63-B3D4-21FAA420B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2841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9F981784-6FB9-F9A7-FD01-3DF8F0A0DF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07" y="1707328"/>
            <a:ext cx="8498610" cy="5150672"/>
          </a:xfrm>
        </p:spPr>
      </p:pic>
    </p:spTree>
    <p:extLst>
      <p:ext uri="{BB962C8B-B14F-4D97-AF65-F5344CB8AC3E}">
        <p14:creationId xmlns:p14="http://schemas.microsoft.com/office/powerpoint/2010/main" val="4086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blica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85_TF02804846_TF02804846.potx" id="{BC55DF40-C1B1-4324-9390-76F7A3F99AD7}" vid="{03A57810-FD05-498B-89FB-B0E4345A6C5D}"/>
    </a:ext>
  </a:extLst>
</a:theme>
</file>

<file path=ppt/theme/theme2.xml><?xml version="1.0" encoding="utf-8"?>
<a:theme xmlns:a="http://schemas.openxmlformats.org/drawingml/2006/main" name="Motyw pakietu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w stylu tablicy z motywem edukacji (panoramiczna)</Template>
  <TotalTime>316</TotalTime>
  <Words>1750</Words>
  <Application>Microsoft Office PowerPoint</Application>
  <PresentationFormat>Niestandardowy</PresentationFormat>
  <Paragraphs>222</Paragraphs>
  <Slides>67</Slides>
  <Notes>67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71" baseType="lpstr">
      <vt:lpstr>Arial</vt:lpstr>
      <vt:lpstr>Consolas</vt:lpstr>
      <vt:lpstr>Corbel</vt:lpstr>
      <vt:lpstr>Tablica 16x9</vt:lpstr>
      <vt:lpstr>Ostry brzuch  – mój pierwszy dyżur</vt:lpstr>
      <vt:lpstr>Definicja „ostrego brzucha” - ICD</vt:lpstr>
      <vt:lpstr>Definicja „ostrego brzucha” - chirurgiczna</vt:lpstr>
      <vt:lpstr>Definicja „ostrego brzucha” - internistyczna</vt:lpstr>
      <vt:lpstr>Jakie badania (obrazowe) są wskazane? </vt:lpstr>
      <vt:lpstr>RTG jamy brzusznej </vt:lpstr>
      <vt:lpstr>RTG jamy brzusznej </vt:lpstr>
      <vt:lpstr>Prezentacja programu PowerPoint</vt:lpstr>
      <vt:lpstr>RTG jamy brzusznej promieniem poziomym na boku</vt:lpstr>
      <vt:lpstr>RTG jamy brzusznej promieniem poziomym na boku</vt:lpstr>
      <vt:lpstr>Patologia? Niekoniecznie…</vt:lpstr>
      <vt:lpstr>Patologia? Niekoniecznie…</vt:lpstr>
      <vt:lpstr>RTG jamy brzusznej promieniem poziomym na boku</vt:lpstr>
      <vt:lpstr>RTG jamy brzusznej promieniem poziomym na boku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Kęs pokarmowy w przełyku</vt:lpstr>
      <vt:lpstr>Prezentacja programu PowerPoint</vt:lpstr>
      <vt:lpstr>Prezentacja programu PowerPoint</vt:lpstr>
      <vt:lpstr>Prezentacja programu PowerPoint</vt:lpstr>
      <vt:lpstr>Ostre zapalenie wyrostka robaczkowego</vt:lpstr>
      <vt:lpstr>Prezentacja programu PowerPoint</vt:lpstr>
      <vt:lpstr>Prezentacja programu PowerPoint</vt:lpstr>
      <vt:lpstr>Ostre zapalenie wyrostka robaczkowego</vt:lpstr>
      <vt:lpstr>Ostre zapalenie wyrostka robaczkowego</vt:lpstr>
      <vt:lpstr>Ostre zapalenie wyrostka robaczkowego (TK)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Drogi żółciowe</vt:lpstr>
      <vt:lpstr>Ostre kamicze zapalenie pęcherzyka żółciowego</vt:lpstr>
      <vt:lpstr>Prezentacja programu PowerPoint</vt:lpstr>
      <vt:lpstr>Prezentacja programu PowerPoint</vt:lpstr>
      <vt:lpstr>Prezentacja programu PowerPoint</vt:lpstr>
      <vt:lpstr>Prezentacja programu PowerPoint</vt:lpstr>
      <vt:lpstr>Ostre bezkamicze zapalenie pęcherzyka żółciowego</vt:lpstr>
      <vt:lpstr>Prezentacja programu PowerPoint</vt:lpstr>
      <vt:lpstr>Żółtaczka mechaniczna – cholestaza </vt:lpstr>
      <vt:lpstr>Prezentacja programu PowerPoint</vt:lpstr>
      <vt:lpstr>Żółtaczka mechaniczna – cholestaza (niedrożność protezy)</vt:lpstr>
      <vt:lpstr>Układ moczowy</vt:lpstr>
      <vt:lpstr>Kamica nerkowa</vt:lpstr>
      <vt:lpstr>Kamica nerkowa</vt:lpstr>
      <vt:lpstr>Kamica…</vt:lpstr>
      <vt:lpstr>Prezentacja programu PowerPoint</vt:lpstr>
      <vt:lpstr>Prezentacja programu PowerPoint</vt:lpstr>
      <vt:lpstr>Prezentacja programu PowerPoint</vt:lpstr>
      <vt:lpstr>Kamica moczowodowa</vt:lpstr>
      <vt:lpstr>Dodaj tytuł slajdu — 4</vt:lpstr>
      <vt:lpstr>Dodaj tytuł slajdu — 3</vt:lpstr>
      <vt:lpstr>Układ Dwa elementy zawartości z grafiką SmartArt</vt:lpstr>
      <vt:lpstr>Dodaj tytuł slajdu —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Ostry brzuch  – mój pierwszy dyżur</dc:title>
  <dc:creator>Oskar Bożek</dc:creator>
  <cp:lastModifiedBy>Oskar Bożek</cp:lastModifiedBy>
  <cp:revision>6</cp:revision>
  <dcterms:created xsi:type="dcterms:W3CDTF">2024-03-14T09:04:01Z</dcterms:created>
  <dcterms:modified xsi:type="dcterms:W3CDTF">2024-03-14T14:29:35Z</dcterms:modified>
</cp:coreProperties>
</file>